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58" r:id="rId6"/>
    <p:sldId id="259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Y/uIMjDBy7qsfn2vlk3nw==" hashData="WDi5KEZeFIQEV+d67bZIqVv8W6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7D6FB-F547-4803-9863-D00C15FBFFD3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17F9E-48E5-44FC-8E67-6A5653FE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7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B47E-DE3A-480D-95E1-9259440E356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3DE-E7E1-4A93-BC6A-36CA2DC8B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1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B47E-DE3A-480D-95E1-9259440E356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3DE-E7E1-4A93-BC6A-36CA2DC8B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2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B47E-DE3A-480D-95E1-9259440E356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3DE-E7E1-4A93-BC6A-36CA2DC8B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8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B47E-DE3A-480D-95E1-9259440E356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3DE-E7E1-4A93-BC6A-36CA2DC8B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B47E-DE3A-480D-95E1-9259440E356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3DE-E7E1-4A93-BC6A-36CA2DC8B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B47E-DE3A-480D-95E1-9259440E356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3DE-E7E1-4A93-BC6A-36CA2DC8B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2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B47E-DE3A-480D-95E1-9259440E356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3DE-E7E1-4A93-BC6A-36CA2DC8B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3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B47E-DE3A-480D-95E1-9259440E356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3DE-E7E1-4A93-BC6A-36CA2DC8B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2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B47E-DE3A-480D-95E1-9259440E356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3DE-E7E1-4A93-BC6A-36CA2DC8B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3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B47E-DE3A-480D-95E1-9259440E356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3DE-E7E1-4A93-BC6A-36CA2DC8B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B47E-DE3A-480D-95E1-9259440E356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C3DE-E7E1-4A93-BC6A-36CA2DC8B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8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CB47E-DE3A-480D-95E1-9259440E356A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9C3DE-E7E1-4A93-BC6A-36CA2DC8B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3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38125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Agency FB" pitchFamily="34" charset="0"/>
              </a:rPr>
              <a:t>MANAJEMEN OPERASIONAL</a:t>
            </a:r>
            <a:br>
              <a:rPr lang="en-US" b="1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en-US" altLang="ja-JP" sz="2000" b="1" dirty="0" smtClean="0">
                <a:solidFill>
                  <a:schemeClr val="bg1"/>
                </a:solidFill>
                <a:latin typeface="Agency FB" pitchFamily="34" charset="0"/>
              </a:rPr>
              <a:t/>
            </a:r>
            <a:br>
              <a:rPr lang="en-US" altLang="ja-JP" sz="2000" b="1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en-US" altLang="ja-JP" sz="2000" b="1" dirty="0" smtClean="0">
                <a:solidFill>
                  <a:schemeClr val="bg1"/>
                </a:solidFill>
                <a:latin typeface="Agency FB" pitchFamily="34" charset="0"/>
              </a:rPr>
              <a:t>RZ Abdul Aziz</a:t>
            </a:r>
            <a:br>
              <a:rPr lang="en-US" altLang="ja-JP" sz="2000" b="1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en-US" altLang="ja-JP" sz="2000" b="1" dirty="0" smtClean="0">
                <a:solidFill>
                  <a:schemeClr val="bg1"/>
                </a:solidFill>
                <a:latin typeface="Agency FB" pitchFamily="34" charset="0"/>
              </a:rPr>
              <a:t>IBI </a:t>
            </a:r>
            <a:r>
              <a:rPr lang="en-US" altLang="ja-JP" sz="2000" b="1" dirty="0" err="1" smtClean="0">
                <a:solidFill>
                  <a:schemeClr val="bg1"/>
                </a:solidFill>
                <a:latin typeface="Agency FB" pitchFamily="34" charset="0"/>
              </a:rPr>
              <a:t>Darmajaya</a:t>
            </a:r>
            <a:r>
              <a:rPr lang="en-US" altLang="ja-JP" sz="2000" b="1" dirty="0" smtClean="0">
                <a:solidFill>
                  <a:schemeClr val="bg1"/>
                </a:solidFill>
                <a:latin typeface="Agency FB" pitchFamily="34" charset="0"/>
              </a:rPr>
              <a:t> Bandar Lampung</a:t>
            </a:r>
            <a:br>
              <a:rPr lang="en-US" altLang="ja-JP" sz="2000" b="1" dirty="0" smtClean="0">
                <a:solidFill>
                  <a:schemeClr val="bg1"/>
                </a:solidFill>
                <a:latin typeface="Agency FB" pitchFamily="34" charset="0"/>
              </a:rPr>
            </a:br>
            <a:endParaRPr lang="en-US" b="1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-19374" y="2583"/>
            <a:ext cx="9163373" cy="1064217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US" sz="3200" b="1" dirty="0" err="1">
                <a:solidFill>
                  <a:schemeClr val="bg1"/>
                </a:solidFill>
                <a:latin typeface="Agency FB" pitchFamily="34" charset="0"/>
              </a:rPr>
              <a:t>Perbedaan</a:t>
            </a:r>
            <a:r>
              <a:rPr lang="en-US" sz="32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gency FB" pitchFamily="34" charset="0"/>
              </a:rPr>
              <a:t>sistem</a:t>
            </a:r>
            <a:r>
              <a:rPr lang="en-US" sz="32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gency FB" pitchFamily="34" charset="0"/>
              </a:rPr>
              <a:t>produksi</a:t>
            </a:r>
            <a:r>
              <a:rPr lang="en-US" sz="32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gency FB" pitchFamily="34" charset="0"/>
              </a:rPr>
              <a:t>dalam</a:t>
            </a:r>
            <a:r>
              <a:rPr lang="en-US" sz="32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gency FB" pitchFamily="34" charset="0"/>
              </a:rPr>
              <a:t>menghasilkan</a:t>
            </a:r>
            <a:r>
              <a:rPr lang="en-US" sz="32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gency FB" pitchFamily="34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gency FB" pitchFamily="34" charset="0"/>
              </a:rPr>
              <a:t>output </a:t>
            </a:r>
            <a:r>
              <a:rPr lang="en-US" sz="3200" b="1" dirty="0" err="1">
                <a:solidFill>
                  <a:schemeClr val="bg1"/>
                </a:solidFill>
                <a:latin typeface="Agency FB" pitchFamily="34" charset="0"/>
              </a:rPr>
              <a:t>barang</a:t>
            </a:r>
            <a:r>
              <a:rPr lang="en-US" sz="32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gency FB" pitchFamily="34" charset="0"/>
              </a:rPr>
              <a:t>dan</a:t>
            </a:r>
            <a:r>
              <a:rPr lang="en-US" sz="32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gency FB" pitchFamily="34" charset="0"/>
              </a:rPr>
              <a:t>jasa</a:t>
            </a:r>
            <a:r>
              <a:rPr lang="en-US" sz="32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2132806"/>
            <a:ext cx="8229600" cy="381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Ditinjau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dari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segi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produsen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48038" y="4437063"/>
            <a:ext cx="23764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KONSUMEN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48038" y="3213100"/>
            <a:ext cx="23764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OUT PUT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763713" y="3789363"/>
            <a:ext cx="5770562" cy="0"/>
          </a:xfrm>
          <a:prstGeom prst="line">
            <a:avLst/>
          </a:prstGeom>
          <a:noFill/>
          <a:ln w="38100">
            <a:solidFill>
              <a:srgbClr val="F5172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7534275" y="3789363"/>
            <a:ext cx="0" cy="144462"/>
          </a:xfrm>
          <a:prstGeom prst="line">
            <a:avLst/>
          </a:prstGeom>
          <a:noFill/>
          <a:ln w="57150">
            <a:solidFill>
              <a:srgbClr val="F5172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763713" y="3789363"/>
            <a:ext cx="0" cy="144462"/>
          </a:xfrm>
          <a:prstGeom prst="line">
            <a:avLst/>
          </a:prstGeom>
          <a:noFill/>
          <a:ln w="38100">
            <a:solidFill>
              <a:srgbClr val="F5172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763713" y="47974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763713" y="4652963"/>
            <a:ext cx="1368425" cy="0"/>
          </a:xfrm>
          <a:prstGeom prst="line">
            <a:avLst/>
          </a:prstGeom>
          <a:noFill/>
          <a:ln w="38100">
            <a:solidFill>
              <a:srgbClr val="F5172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5868988" y="4652963"/>
            <a:ext cx="1655762" cy="0"/>
          </a:xfrm>
          <a:prstGeom prst="line">
            <a:avLst/>
          </a:prstGeom>
          <a:noFill/>
          <a:ln w="38100">
            <a:solidFill>
              <a:srgbClr val="F5172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1763713" y="4221163"/>
            <a:ext cx="0" cy="431800"/>
          </a:xfrm>
          <a:prstGeom prst="line">
            <a:avLst/>
          </a:prstGeom>
          <a:noFill/>
          <a:ln w="38100">
            <a:solidFill>
              <a:srgbClr val="F5172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7524750" y="4365625"/>
            <a:ext cx="0" cy="287338"/>
          </a:xfrm>
          <a:prstGeom prst="line">
            <a:avLst/>
          </a:prstGeom>
          <a:noFill/>
          <a:ln w="38100">
            <a:solidFill>
              <a:srgbClr val="F5172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500563" y="3644900"/>
            <a:ext cx="0" cy="144463"/>
          </a:xfrm>
          <a:prstGeom prst="line">
            <a:avLst/>
          </a:prstGeom>
          <a:noFill/>
          <a:ln w="38100">
            <a:solidFill>
              <a:srgbClr val="F5172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270000" y="3854450"/>
            <a:ext cx="116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BARANG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029450" y="393382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JASA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1619250" y="4508500"/>
            <a:ext cx="3603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735013" y="4862513"/>
            <a:ext cx="216058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Tidak ada kontak</a:t>
            </a:r>
          </a:p>
          <a:p>
            <a:pPr>
              <a:spcBef>
                <a:spcPct val="50000"/>
              </a:spcBef>
            </a:pPr>
            <a:r>
              <a:rPr lang="en-US" sz="1400"/>
              <a:t>LANGSUNG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533400" y="1447801"/>
            <a:ext cx="4038600" cy="3429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Bentuk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nyata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Tanpa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konsumen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barang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dapat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diproduksi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soal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laku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masalah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lain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Tdk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perlu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ada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kontak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antara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produsen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konsumen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724400" y="1447801"/>
            <a:ext cx="3962400" cy="3429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Bentuk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nyata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konsumen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meminta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jasa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output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jasa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jarak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antara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produsen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konsumen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gency FB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gency FB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-19374" y="2583"/>
            <a:ext cx="9163373" cy="1064217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US" sz="3200" dirty="0" err="1">
                <a:solidFill>
                  <a:schemeClr val="bg1"/>
                </a:solidFill>
                <a:latin typeface="Agency FB" pitchFamily="34" charset="0"/>
              </a:rPr>
              <a:t>Perbedaan</a:t>
            </a:r>
            <a:r>
              <a:rPr lang="en-US" sz="32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gency FB" pitchFamily="34" charset="0"/>
              </a:rPr>
              <a:t>sistem</a:t>
            </a:r>
            <a:r>
              <a:rPr lang="en-US" sz="32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gency FB" pitchFamily="34" charset="0"/>
              </a:rPr>
              <a:t>produksi</a:t>
            </a:r>
            <a:r>
              <a:rPr lang="en-US" sz="32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gency FB" pitchFamily="34" charset="0"/>
              </a:rPr>
              <a:t>menghasilkan</a:t>
            </a:r>
            <a:r>
              <a:rPr lang="en-US" sz="32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gency FB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gency FB" pitchFamily="34" charset="0"/>
              </a:rPr>
              <a:t>output </a:t>
            </a:r>
            <a:r>
              <a:rPr lang="en-US" sz="3200" dirty="0" err="1">
                <a:solidFill>
                  <a:schemeClr val="bg1"/>
                </a:solidFill>
                <a:latin typeface="Agency FB" pitchFamily="34" charset="0"/>
              </a:rPr>
              <a:t>barang</a:t>
            </a:r>
            <a:r>
              <a:rPr lang="en-US" sz="32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gency FB" pitchFamily="34" charset="0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gency FB" pitchFamily="34" charset="0"/>
              </a:rPr>
              <a:t>jasa</a:t>
            </a:r>
            <a:r>
              <a:rPr lang="en-US" sz="3200" dirty="0">
                <a:solidFill>
                  <a:schemeClr val="bg1"/>
                </a:solidFill>
                <a:latin typeface="Agency FB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219200"/>
            <a:ext cx="8077200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Agency FB" pitchFamily="34" charset="0"/>
              </a:rPr>
              <a:t>Tujuan</a:t>
            </a:r>
            <a:endParaRPr lang="en-US" sz="2800" b="1" dirty="0" smtClean="0">
              <a:latin typeface="Agency FB" pitchFamily="34" charset="0"/>
            </a:endParaRPr>
          </a:p>
          <a:p>
            <a:endParaRPr lang="en-US" sz="2800" dirty="0">
              <a:latin typeface="Agency FB" pitchFamily="34" charset="0"/>
            </a:endParaRPr>
          </a:p>
          <a:p>
            <a:r>
              <a:rPr lang="en-US" sz="2800" dirty="0" err="1">
                <a:latin typeface="Agency FB" pitchFamily="34" charset="0"/>
              </a:rPr>
              <a:t>Mahasiswa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memahami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dan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menguasai</a:t>
            </a:r>
            <a:r>
              <a:rPr lang="en-US" sz="2800" dirty="0">
                <a:latin typeface="Agency FB" pitchFamily="34" charset="0"/>
              </a:rPr>
              <a:t>  </a:t>
            </a:r>
            <a:r>
              <a:rPr lang="en-US" sz="2800" dirty="0" err="1">
                <a:latin typeface="Agency FB" pitchFamily="34" charset="0"/>
              </a:rPr>
              <a:t>konsep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fungsi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kegiatan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manajemen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operasi</a:t>
            </a:r>
            <a:r>
              <a:rPr lang="en-US" sz="2800" dirty="0">
                <a:latin typeface="Agency FB" pitchFamily="34" charset="0"/>
              </a:rPr>
              <a:t> yang </a:t>
            </a:r>
            <a:r>
              <a:rPr lang="en-US" sz="2800" dirty="0" err="1">
                <a:latin typeface="Agency FB" pitchFamily="34" charset="0"/>
              </a:rPr>
              <a:t>mempunyai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efek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secara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mendalam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pada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produktivitas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perusahaan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manufaktur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atau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perusahaan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jasa</a:t>
            </a:r>
            <a:r>
              <a:rPr lang="en-US" sz="2800" dirty="0">
                <a:latin typeface="Agency FB" pitchFamily="34" charset="0"/>
              </a:rPr>
              <a:t> yang </a:t>
            </a:r>
            <a:r>
              <a:rPr lang="en-US" sz="2800" dirty="0" err="1">
                <a:latin typeface="Agency FB" pitchFamily="34" charset="0"/>
              </a:rPr>
              <a:t>berpengaruh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terhadap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kualitas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kehidupan</a:t>
            </a:r>
            <a:r>
              <a:rPr lang="en-US" sz="2800" dirty="0">
                <a:latin typeface="Agency FB" pitchFamily="34" charset="0"/>
              </a:rPr>
              <a:t>. </a:t>
            </a:r>
            <a:r>
              <a:rPr lang="en-US" sz="2800" dirty="0" err="1">
                <a:latin typeface="Agency FB" pitchFamily="34" charset="0"/>
              </a:rPr>
              <a:t>Tujuannya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menjelaskan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kegiatan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operasi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dalam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dunia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ralistik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dan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praktis</a:t>
            </a:r>
            <a:r>
              <a:rPr lang="en-US" sz="2800" dirty="0">
                <a:latin typeface="Agency FB" pitchFamily="34" charset="0"/>
              </a:rPr>
              <a:t>. </a:t>
            </a:r>
            <a:r>
              <a:rPr lang="en-US" sz="2800" dirty="0" err="1">
                <a:latin typeface="Agency FB" pitchFamily="34" charset="0"/>
              </a:rPr>
              <a:t>Manajemen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operasi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merupakan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paduan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dari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topik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akuntansi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industri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perekayasaan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pengelolaan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ilmu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manajemen</a:t>
            </a:r>
            <a:r>
              <a:rPr lang="en-US" sz="2800" dirty="0">
                <a:latin typeface="Agency FB" pitchFamily="34" charset="0"/>
              </a:rPr>
              <a:t>, </a:t>
            </a:r>
            <a:r>
              <a:rPr lang="en-US" sz="2800" dirty="0" err="1">
                <a:latin typeface="Agency FB" pitchFamily="34" charset="0"/>
              </a:rPr>
              <a:t>dan</a:t>
            </a:r>
            <a:r>
              <a:rPr lang="en-US" sz="2800" dirty="0">
                <a:latin typeface="Agency FB" pitchFamily="34" charset="0"/>
              </a:rPr>
              <a:t> </a:t>
            </a:r>
            <a:r>
              <a:rPr lang="en-US" sz="2800" dirty="0" err="1">
                <a:latin typeface="Agency FB" pitchFamily="34" charset="0"/>
              </a:rPr>
              <a:t>statistik</a:t>
            </a:r>
            <a:r>
              <a:rPr lang="en-US" sz="2800" dirty="0">
                <a:latin typeface="Agency FB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-20664" y="0"/>
            <a:ext cx="9164664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2800" b="1" dirty="0" err="1">
                <a:solidFill>
                  <a:schemeClr val="bg1"/>
                </a:solidFill>
                <a:latin typeface="Agency FB" pitchFamily="34" charset="0"/>
              </a:rPr>
              <a:t>Manajemen</a:t>
            </a:r>
            <a:r>
              <a:rPr lang="en-US" sz="28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gency FB" pitchFamily="34" charset="0"/>
              </a:rPr>
              <a:t>Operasional</a:t>
            </a:r>
            <a:r>
              <a:rPr lang="en-US" sz="44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90600"/>
            <a:ext cx="8001000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Deskripsi</a:t>
            </a:r>
            <a:endParaRPr lang="en-US" sz="3200" b="1" dirty="0" smtClean="0"/>
          </a:p>
          <a:p>
            <a:endParaRPr lang="en-US" sz="2400" b="1" dirty="0"/>
          </a:p>
          <a:p>
            <a:r>
              <a:rPr lang="en-US" sz="2400" b="1" dirty="0"/>
              <a:t>Mata </a:t>
            </a:r>
            <a:r>
              <a:rPr lang="en-US" sz="2400" b="1" dirty="0" err="1"/>
              <a:t>kuliah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menjelaskan</a:t>
            </a:r>
            <a:r>
              <a:rPr lang="en-US" sz="2400" b="1" dirty="0"/>
              <a:t> </a:t>
            </a:r>
            <a:r>
              <a:rPr lang="en-US" sz="2400" b="1" dirty="0" err="1"/>
              <a:t>tentang</a:t>
            </a:r>
            <a:r>
              <a:rPr lang="en-US" sz="2400" b="1" dirty="0"/>
              <a:t>  </a:t>
            </a:r>
            <a:r>
              <a:rPr lang="en-US" sz="2400" b="1" dirty="0" smtClean="0"/>
              <a:t>:</a:t>
            </a:r>
          </a:p>
          <a:p>
            <a:endParaRPr lang="en-US" sz="2000" dirty="0"/>
          </a:p>
          <a:p>
            <a:pPr lvl="0"/>
            <a:r>
              <a:rPr lang="en-US" sz="2000" b="1" dirty="0"/>
              <a:t>Introduction to Operations Management</a:t>
            </a:r>
            <a:r>
              <a:rPr lang="en-US" sz="2000" dirty="0"/>
              <a:t>,  </a:t>
            </a:r>
            <a:r>
              <a:rPr lang="en-US" sz="2000" dirty="0" err="1"/>
              <a:t>meliputi</a:t>
            </a:r>
            <a:r>
              <a:rPr lang="en-US" sz="2000" dirty="0"/>
              <a:t> :</a:t>
            </a:r>
            <a:br>
              <a:rPr lang="en-US" sz="2000" dirty="0"/>
            </a:br>
            <a:r>
              <a:rPr lang="en-US" sz="2000" dirty="0"/>
              <a:t>Operations and Productivity, Operations Strategy in a Global Environment, Project Management, </a:t>
            </a:r>
            <a:r>
              <a:rPr lang="en-US" sz="2000" dirty="0" err="1"/>
              <a:t>dan</a:t>
            </a:r>
            <a:r>
              <a:rPr lang="en-US" sz="2000" dirty="0"/>
              <a:t> Forecasting.</a:t>
            </a:r>
            <a:br>
              <a:rPr lang="en-US" sz="2000" dirty="0"/>
            </a:br>
            <a:endParaRPr lang="en-US" sz="2000" dirty="0"/>
          </a:p>
          <a:p>
            <a:pPr lvl="0"/>
            <a:r>
              <a:rPr lang="en-US" sz="2000" b="1" dirty="0"/>
              <a:t>Designing Operations</a:t>
            </a:r>
            <a:r>
              <a:rPr lang="en-US" sz="2000" dirty="0"/>
              <a:t>,  </a:t>
            </a:r>
            <a:r>
              <a:rPr lang="en-US" sz="2000" dirty="0" err="1"/>
              <a:t>meliputi</a:t>
            </a:r>
            <a:r>
              <a:rPr lang="en-US" sz="2000" dirty="0"/>
              <a:t> :</a:t>
            </a:r>
            <a:br>
              <a:rPr lang="en-US" sz="2000" dirty="0"/>
            </a:br>
            <a:r>
              <a:rPr lang="en-US" sz="2000" dirty="0"/>
              <a:t>Design of Goods &amp; Services, Managing Quality, Process Strategy, Location Strategies, Layout Strategy, Human Resources and Job Design.</a:t>
            </a:r>
            <a:br>
              <a:rPr lang="en-US" sz="2000" dirty="0"/>
            </a:br>
            <a:endParaRPr lang="en-US" sz="2000" dirty="0"/>
          </a:p>
          <a:p>
            <a:pPr lvl="0"/>
            <a:r>
              <a:rPr lang="en-US" sz="2000" b="1" dirty="0"/>
              <a:t>Managing Operations</a:t>
            </a:r>
            <a:r>
              <a:rPr lang="en-US" sz="2000" dirty="0"/>
              <a:t>,  </a:t>
            </a:r>
            <a:r>
              <a:rPr lang="en-US" sz="2000" dirty="0" err="1"/>
              <a:t>meliputi</a:t>
            </a:r>
            <a:r>
              <a:rPr lang="en-US" sz="2000" dirty="0"/>
              <a:t> :</a:t>
            </a:r>
            <a:br>
              <a:rPr lang="en-US" sz="2000" dirty="0"/>
            </a:br>
            <a:r>
              <a:rPr lang="en-US" sz="2000" dirty="0"/>
              <a:t>Supply-Chain Management, Inventory Management, </a:t>
            </a:r>
            <a:r>
              <a:rPr lang="en-US" sz="2000" dirty="0" err="1"/>
              <a:t>Aggregat</a:t>
            </a:r>
            <a:r>
              <a:rPr lang="en-US" sz="2000" dirty="0"/>
              <a:t> Planning, Material Requirements Planning (MRP) &amp; ERP, Short-term Scheduling, Just-in-Time and Lean Production Systems, Maintenance and Reliability.</a:t>
            </a:r>
          </a:p>
        </p:txBody>
      </p:sp>
      <p:sp>
        <p:nvSpPr>
          <p:cNvPr id="6" name="Rectangle 5"/>
          <p:cNvSpPr/>
          <p:nvPr/>
        </p:nvSpPr>
        <p:spPr>
          <a:xfrm>
            <a:off x="-20664" y="0"/>
            <a:ext cx="9164664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2800" b="1" dirty="0" err="1">
                <a:solidFill>
                  <a:schemeClr val="bg1"/>
                </a:solidFill>
                <a:latin typeface="Agency FB" pitchFamily="34" charset="0"/>
              </a:rPr>
              <a:t>Manajemen</a:t>
            </a:r>
            <a:r>
              <a:rPr lang="en-US" sz="28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gency FB" pitchFamily="34" charset="0"/>
              </a:rPr>
              <a:t>Operasional</a:t>
            </a:r>
            <a:r>
              <a:rPr lang="en-US" sz="44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143000"/>
            <a:ext cx="8153400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err="1"/>
              <a:t>Daftar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Buku</a:t>
            </a:r>
            <a:endParaRPr lang="en-US" sz="2400" b="1" dirty="0" smtClean="0"/>
          </a:p>
          <a:p>
            <a:endParaRPr lang="en-US" sz="2400" b="1" dirty="0"/>
          </a:p>
          <a:p>
            <a:pPr marL="290513" indent="-290513"/>
            <a:r>
              <a:rPr lang="en-US" dirty="0" err="1"/>
              <a:t>Heizer</a:t>
            </a:r>
            <a:r>
              <a:rPr lang="en-US" dirty="0"/>
              <a:t>, Jay </a:t>
            </a:r>
            <a:r>
              <a:rPr lang="en-US" dirty="0" err="1"/>
              <a:t>dan</a:t>
            </a:r>
            <a:r>
              <a:rPr lang="en-US" dirty="0"/>
              <a:t> Barry Render. (2004). Principles of Operations Management.  Fifth Edition. Pearson Education, Inc. Upper Saddle River : New </a:t>
            </a:r>
            <a:r>
              <a:rPr lang="en-US" dirty="0" smtClean="0"/>
              <a:t>Jersey</a:t>
            </a:r>
          </a:p>
          <a:p>
            <a:pPr marL="290513" indent="-290513"/>
            <a:r>
              <a:rPr lang="en-US" dirty="0" smtClean="0"/>
              <a:t>Davis</a:t>
            </a:r>
            <a:r>
              <a:rPr lang="en-US" dirty="0"/>
              <a:t>, </a:t>
            </a:r>
            <a:r>
              <a:rPr lang="en-US" dirty="0" err="1"/>
              <a:t>Aquilano</a:t>
            </a:r>
            <a:r>
              <a:rPr lang="en-US" dirty="0"/>
              <a:t>, Chase. (2003). Fundamentals of Operations Management. McGraw Hills Company, </a:t>
            </a:r>
            <a:r>
              <a:rPr lang="en-US" dirty="0" smtClean="0"/>
              <a:t>Inc.</a:t>
            </a:r>
          </a:p>
          <a:p>
            <a:pPr marL="290513" indent="-290513"/>
            <a:r>
              <a:rPr lang="en-US" dirty="0" smtClean="0"/>
              <a:t>Larry </a:t>
            </a:r>
            <a:r>
              <a:rPr lang="en-US" dirty="0"/>
              <a:t>P. </a:t>
            </a:r>
            <a:r>
              <a:rPr lang="en-US" dirty="0" err="1"/>
              <a:t>Ritzman</a:t>
            </a:r>
            <a:r>
              <a:rPr lang="en-US" dirty="0"/>
              <a:t> (1998). Operations Management, Strategy, and Analysis. Fifth Edition, An Imprint of Addison Wesley Longman, </a:t>
            </a:r>
            <a:r>
              <a:rPr lang="en-US" dirty="0" smtClean="0"/>
              <a:t>Inc.</a:t>
            </a:r>
          </a:p>
          <a:p>
            <a:pPr marL="290513" indent="-290513"/>
            <a:r>
              <a:rPr lang="en-US" dirty="0" smtClean="0"/>
              <a:t>James </a:t>
            </a:r>
            <a:r>
              <a:rPr lang="en-US" dirty="0"/>
              <a:t>B. Dilworth (2000). Operations Management, Providing Value in Goods and Services. Third Edition. The Dryden </a:t>
            </a:r>
            <a:r>
              <a:rPr lang="en-US" dirty="0" smtClean="0"/>
              <a:t>Press.</a:t>
            </a:r>
          </a:p>
          <a:p>
            <a:pPr marL="290513" indent="-290513"/>
            <a:r>
              <a:rPr lang="en-US" dirty="0" smtClean="0"/>
              <a:t>William </a:t>
            </a:r>
            <a:r>
              <a:rPr lang="en-US" dirty="0"/>
              <a:t>J. Stevenson (2002). Operations Management. Seventh Edition. McGraw Hill.</a:t>
            </a:r>
            <a:br>
              <a:rPr lang="en-US" dirty="0"/>
            </a:br>
            <a:r>
              <a:rPr lang="en-US" dirty="0"/>
              <a:t>Garvin D. A. (1992). Operations Strategy, Text, and Cases. New Jersey, Prentice Hall, </a:t>
            </a:r>
            <a:r>
              <a:rPr lang="en-US" dirty="0" smtClean="0"/>
              <a:t>Inc.</a:t>
            </a:r>
          </a:p>
          <a:p>
            <a:pPr marL="290513" indent="-290513"/>
            <a:r>
              <a:rPr lang="en-US" dirty="0" err="1" smtClean="0"/>
              <a:t>Buffa</a:t>
            </a:r>
            <a:r>
              <a:rPr lang="en-US" dirty="0"/>
              <a:t>, E. S. (1987). Modern Production/Operations Management. New York, John Willey &amp; </a:t>
            </a:r>
            <a:r>
              <a:rPr lang="en-US" dirty="0" err="1"/>
              <a:t>Sms</a:t>
            </a:r>
            <a:r>
              <a:rPr lang="en-US" dirty="0"/>
              <a:t>, </a:t>
            </a:r>
            <a:r>
              <a:rPr lang="en-US" dirty="0" smtClean="0"/>
              <a:t>Inc.</a:t>
            </a:r>
          </a:p>
          <a:p>
            <a:pPr marL="290513" indent="-290513"/>
            <a:r>
              <a:rPr lang="en-US" dirty="0" err="1" smtClean="0"/>
              <a:t>Syamsul</a:t>
            </a:r>
            <a:r>
              <a:rPr lang="en-US" dirty="0"/>
              <a:t>, M. </a:t>
            </a:r>
            <a:r>
              <a:rPr lang="en-US" dirty="0" err="1"/>
              <a:t>Ma’arif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Hendri</a:t>
            </a:r>
            <a:r>
              <a:rPr lang="en-US" dirty="0"/>
              <a:t> </a:t>
            </a:r>
            <a:r>
              <a:rPr lang="en-US" dirty="0" err="1"/>
              <a:t>Tanjung</a:t>
            </a:r>
            <a:r>
              <a:rPr lang="en-US" dirty="0"/>
              <a:t> (2003).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 Jakarta, </a:t>
            </a:r>
            <a:r>
              <a:rPr lang="en-US" dirty="0" err="1" smtClean="0"/>
              <a:t>Grasindo</a:t>
            </a:r>
            <a:r>
              <a:rPr lang="en-US" dirty="0" smtClean="0"/>
              <a:t>.</a:t>
            </a:r>
          </a:p>
          <a:p>
            <a:pPr marL="290513" indent="-290513"/>
            <a:r>
              <a:rPr lang="en-US" dirty="0" smtClean="0"/>
              <a:t>Rudi </a:t>
            </a:r>
            <a:r>
              <a:rPr lang="en-US" dirty="0" err="1"/>
              <a:t>Suardi</a:t>
            </a:r>
            <a:r>
              <a:rPr lang="en-US" dirty="0"/>
              <a:t> (2004).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ISO. </a:t>
            </a:r>
            <a:r>
              <a:rPr lang="en-US" dirty="0" err="1"/>
              <a:t>Jkarta</a:t>
            </a:r>
            <a:r>
              <a:rPr lang="en-US" dirty="0"/>
              <a:t>, </a:t>
            </a:r>
            <a:r>
              <a:rPr lang="en-US" dirty="0" err="1"/>
              <a:t>Taruna</a:t>
            </a:r>
            <a:r>
              <a:rPr lang="en-US" dirty="0"/>
              <a:t> </a:t>
            </a:r>
            <a:r>
              <a:rPr lang="en-US" dirty="0" err="1"/>
              <a:t>Grafika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-20664" y="0"/>
            <a:ext cx="9164664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2800" b="1" dirty="0" err="1">
                <a:solidFill>
                  <a:schemeClr val="bg1"/>
                </a:solidFill>
                <a:latin typeface="Agency FB" pitchFamily="34" charset="0"/>
              </a:rPr>
              <a:t>Manajemen</a:t>
            </a:r>
            <a:r>
              <a:rPr lang="en-US" sz="28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gency FB" pitchFamily="34" charset="0"/>
              </a:rPr>
              <a:t>Operasional</a:t>
            </a:r>
            <a:r>
              <a:rPr lang="en-US" sz="44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8556"/>
            <a:ext cx="7238999" cy="643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676400"/>
            <a:ext cx="7772400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Kegiatan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menciptakan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nilai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produk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baik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berupa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barang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maupun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jasa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melalui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proses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transformasi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input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menjadi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output.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gency FB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berlaku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berbagai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macam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produsen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barang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seperti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elektronik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garmen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otomotif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demikian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pula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berlaku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juga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bagi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produsen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jasa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seperti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 media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masa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hiburan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pendidikan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konsultan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-20664" y="0"/>
            <a:ext cx="9164664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2800" b="1" dirty="0" err="1" smtClean="0">
                <a:solidFill>
                  <a:schemeClr val="bg1"/>
                </a:solidFill>
              </a:rPr>
              <a:t>Definisi</a:t>
            </a:r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r>
              <a:rPr lang="en-US" sz="2800" b="1" dirty="0" err="1" smtClean="0">
                <a:solidFill>
                  <a:schemeClr val="bg1"/>
                </a:solidFill>
              </a:rPr>
              <a:t>Manajemen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Operasional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177871"/>
            <a:ext cx="8077200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Agency FB" pitchFamily="34" charset="0"/>
              </a:rPr>
              <a:t>Krajewsky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>
                <a:latin typeface="Agency FB" pitchFamily="34" charset="0"/>
              </a:rPr>
              <a:t>&amp; </a:t>
            </a:r>
            <a:r>
              <a:rPr lang="en-US" sz="2400" dirty="0" err="1">
                <a:latin typeface="Agency FB" pitchFamily="34" charset="0"/>
              </a:rPr>
              <a:t>Ritzman</a:t>
            </a:r>
            <a:r>
              <a:rPr lang="en-US" sz="2400" dirty="0">
                <a:latin typeface="Agency FB" pitchFamily="34" charset="0"/>
              </a:rPr>
              <a:t>, (2002) </a:t>
            </a:r>
            <a:r>
              <a:rPr lang="en-US" sz="2400" dirty="0" err="1">
                <a:latin typeface="Agency FB" pitchFamily="34" charset="0"/>
              </a:rPr>
              <a:t>mendefinisikan</a:t>
            </a:r>
            <a:r>
              <a:rPr lang="en-US" sz="2400" dirty="0">
                <a:latin typeface="Agency FB" pitchFamily="34" charset="0"/>
              </a:rPr>
              <a:t> Operations Management </a:t>
            </a:r>
            <a:r>
              <a:rPr lang="en-US" sz="2400" dirty="0" err="1">
                <a:latin typeface="Agency FB" pitchFamily="34" charset="0"/>
              </a:rPr>
              <a:t>merupakan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pengarahan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pengawasan</a:t>
            </a:r>
            <a:r>
              <a:rPr lang="en-US" sz="2400" dirty="0">
                <a:latin typeface="Agency FB" pitchFamily="34" charset="0"/>
              </a:rPr>
              <a:t> proses yang </a:t>
            </a:r>
            <a:r>
              <a:rPr lang="en-US" sz="2400" dirty="0" err="1">
                <a:latin typeface="Agency FB" pitchFamily="34" charset="0"/>
              </a:rPr>
              <a:t>mengubah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bentuk</a:t>
            </a:r>
            <a:r>
              <a:rPr lang="en-US" sz="2400" dirty="0">
                <a:latin typeface="Agency FB" pitchFamily="34" charset="0"/>
              </a:rPr>
              <a:t> input </a:t>
            </a:r>
            <a:r>
              <a:rPr lang="en-US" sz="2400" dirty="0" err="1">
                <a:latin typeface="Agency FB" pitchFamily="34" charset="0"/>
              </a:rPr>
              <a:t>menjadi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barang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jasa</a:t>
            </a:r>
            <a:r>
              <a:rPr lang="en-US" sz="2400" dirty="0">
                <a:latin typeface="Agency FB" pitchFamily="34" charset="0"/>
              </a:rPr>
              <a:t> (output) </a:t>
            </a:r>
          </a:p>
          <a:p>
            <a:endParaRPr lang="en-US" sz="2400" dirty="0">
              <a:latin typeface="Agency FB" pitchFamily="34" charset="0"/>
            </a:endParaRPr>
          </a:p>
          <a:p>
            <a:r>
              <a:rPr lang="en-US" sz="2400" dirty="0" smtClean="0">
                <a:latin typeface="Agency FB" pitchFamily="34" charset="0"/>
              </a:rPr>
              <a:t>Operations </a:t>
            </a:r>
            <a:r>
              <a:rPr lang="en-US" sz="2400" dirty="0">
                <a:latin typeface="Agency FB" pitchFamily="34" charset="0"/>
              </a:rPr>
              <a:t>Management (OM) </a:t>
            </a:r>
            <a:r>
              <a:rPr lang="en-US" sz="2400" dirty="0" err="1">
                <a:latin typeface="Agency FB" pitchFamily="34" charset="0"/>
              </a:rPr>
              <a:t>adalah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serangkaian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aktivitas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untuk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menciptakan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nilai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dalam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bentuk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barang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jasa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melalui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transformasi</a:t>
            </a:r>
            <a:r>
              <a:rPr lang="en-US" sz="2400" dirty="0">
                <a:latin typeface="Agency FB" pitchFamily="34" charset="0"/>
              </a:rPr>
              <a:t> input </a:t>
            </a:r>
            <a:r>
              <a:rPr lang="en-US" sz="2400" dirty="0" err="1">
                <a:latin typeface="Agency FB" pitchFamily="34" charset="0"/>
              </a:rPr>
              <a:t>menjadi</a:t>
            </a:r>
            <a:r>
              <a:rPr lang="en-US" sz="2400" dirty="0">
                <a:latin typeface="Agency FB" pitchFamily="34" charset="0"/>
              </a:rPr>
              <a:t> output. </a:t>
            </a:r>
            <a:r>
              <a:rPr lang="en-US" sz="2400" dirty="0" err="1">
                <a:latin typeface="Agency FB" pitchFamily="34" charset="0"/>
              </a:rPr>
              <a:t>Aktivitas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merupakan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proses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atau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sekumpulan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kegiatan</a:t>
            </a:r>
            <a:r>
              <a:rPr lang="en-US" sz="2400" dirty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memerlukan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satu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atau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lebih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dari</a:t>
            </a:r>
            <a:r>
              <a:rPr lang="en-US" sz="2400" dirty="0">
                <a:latin typeface="Agency FB" pitchFamily="34" charset="0"/>
              </a:rPr>
              <a:t> input, </a:t>
            </a:r>
            <a:r>
              <a:rPr lang="en-US" sz="2400" dirty="0" err="1">
                <a:latin typeface="Agency FB" pitchFamily="34" charset="0"/>
              </a:rPr>
              <a:t>merubah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menambah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nilai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pada</a:t>
            </a:r>
            <a:r>
              <a:rPr lang="en-US" sz="2400" dirty="0">
                <a:latin typeface="Agency FB" pitchFamily="34" charset="0"/>
              </a:rPr>
              <a:t> input </a:t>
            </a:r>
            <a:r>
              <a:rPr lang="en-US" sz="2400" dirty="0" err="1">
                <a:latin typeface="Agency FB" pitchFamily="34" charset="0"/>
              </a:rPr>
              <a:t>tersebut</a:t>
            </a:r>
            <a:r>
              <a:rPr lang="en-US" sz="2400" dirty="0">
                <a:latin typeface="Agency FB" pitchFamily="34" charset="0"/>
              </a:rPr>
              <a:t>, </a:t>
            </a:r>
            <a:r>
              <a:rPr lang="en-US" sz="2400" dirty="0" err="1">
                <a:latin typeface="Agency FB" pitchFamily="34" charset="0"/>
              </a:rPr>
              <a:t>sehingga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dapat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memberikan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satu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atau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lebih</a:t>
            </a:r>
            <a:r>
              <a:rPr lang="en-US" sz="2400" dirty="0">
                <a:latin typeface="Agency FB" pitchFamily="34" charset="0"/>
              </a:rPr>
              <a:t> output </a:t>
            </a:r>
            <a:r>
              <a:rPr lang="en-US" sz="2400" dirty="0" err="1">
                <a:latin typeface="Agency FB" pitchFamily="34" charset="0"/>
              </a:rPr>
              <a:t>bagi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pelanggan</a:t>
            </a:r>
            <a:r>
              <a:rPr lang="en-US" sz="2400" dirty="0">
                <a:latin typeface="Agency FB" pitchFamily="34" charset="0"/>
              </a:rPr>
              <a:t>. Input </a:t>
            </a:r>
            <a:r>
              <a:rPr lang="en-US" sz="2400" dirty="0" err="1">
                <a:latin typeface="Agency FB" pitchFamily="34" charset="0"/>
              </a:rPr>
              <a:t>terdiri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atas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sumber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manusia</a:t>
            </a:r>
            <a:r>
              <a:rPr lang="en-US" sz="2400" dirty="0">
                <a:latin typeface="Agency FB" pitchFamily="34" charset="0"/>
              </a:rPr>
              <a:t> (</a:t>
            </a:r>
            <a:r>
              <a:rPr lang="en-US" sz="2400" dirty="0" err="1">
                <a:latin typeface="Agency FB" pitchFamily="34" charset="0"/>
              </a:rPr>
              <a:t>tenaga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kerja</a:t>
            </a:r>
            <a:r>
              <a:rPr lang="en-US" sz="2400" dirty="0">
                <a:latin typeface="Agency FB" pitchFamily="34" charset="0"/>
              </a:rPr>
              <a:t>), modal (</a:t>
            </a:r>
            <a:r>
              <a:rPr lang="en-US" sz="2400" dirty="0" err="1">
                <a:latin typeface="Agency FB" pitchFamily="34" charset="0"/>
              </a:rPr>
              <a:t>peralatan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fasilitas</a:t>
            </a:r>
            <a:r>
              <a:rPr lang="en-US" sz="2400" dirty="0">
                <a:latin typeface="Agency FB" pitchFamily="34" charset="0"/>
              </a:rPr>
              <a:t>), </a:t>
            </a:r>
            <a:r>
              <a:rPr lang="en-US" sz="2400" dirty="0" err="1">
                <a:latin typeface="Agency FB" pitchFamily="34" charset="0"/>
              </a:rPr>
              <a:t>pembelian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bahan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baku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jasa</a:t>
            </a:r>
            <a:r>
              <a:rPr lang="en-US" sz="2400" dirty="0">
                <a:latin typeface="Agency FB" pitchFamily="34" charset="0"/>
              </a:rPr>
              <a:t>, </a:t>
            </a:r>
            <a:r>
              <a:rPr lang="en-US" sz="2400" dirty="0" err="1">
                <a:latin typeface="Agency FB" pitchFamily="34" charset="0"/>
              </a:rPr>
              <a:t>tanah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energi</a:t>
            </a:r>
            <a:r>
              <a:rPr lang="en-US" sz="2400" dirty="0">
                <a:latin typeface="Agency FB" pitchFamily="34" charset="0"/>
              </a:rPr>
              <a:t>. </a:t>
            </a:r>
            <a:r>
              <a:rPr lang="en-US" sz="2400" dirty="0" err="1">
                <a:latin typeface="Agency FB" pitchFamily="34" charset="0"/>
              </a:rPr>
              <a:t>Sedangkan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outputnya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adalah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barang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dan</a:t>
            </a:r>
            <a:r>
              <a:rPr lang="en-US" sz="2400" dirty="0">
                <a:latin typeface="Agency FB" pitchFamily="34" charset="0"/>
              </a:rPr>
              <a:t> </a:t>
            </a:r>
            <a:r>
              <a:rPr lang="en-US" sz="2400" dirty="0" err="1">
                <a:latin typeface="Agency FB" pitchFamily="34" charset="0"/>
              </a:rPr>
              <a:t>jasa</a:t>
            </a:r>
            <a:r>
              <a:rPr lang="en-US" sz="2400" dirty="0">
                <a:latin typeface="Agency FB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-20664" y="0"/>
            <a:ext cx="9164664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2800" dirty="0" err="1" smtClean="0">
                <a:solidFill>
                  <a:schemeClr val="bg1"/>
                </a:solidFill>
                <a:latin typeface="Agency FB" pitchFamily="34" charset="0"/>
              </a:rPr>
              <a:t>Definisi</a:t>
            </a:r>
            <a:r>
              <a:rPr lang="en-US" sz="28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Agency FB" pitchFamily="34" charset="0"/>
              </a:rPr>
              <a:t>Manajemen</a:t>
            </a:r>
            <a:r>
              <a:rPr lang="en-US" sz="2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gency FB" pitchFamily="34" charset="0"/>
              </a:rPr>
              <a:t>Operasional</a:t>
            </a:r>
            <a:r>
              <a:rPr lang="en-US" sz="44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524000"/>
            <a:ext cx="8229600" cy="415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latin typeface="Agency FB" pitchFamily="34" charset="0"/>
              </a:rPr>
              <a:t>Operations </a:t>
            </a:r>
            <a:r>
              <a:rPr lang="en-US" sz="4000" b="1" i="1" dirty="0">
                <a:latin typeface="Agency FB" pitchFamily="34" charset="0"/>
              </a:rPr>
              <a:t>Management </a:t>
            </a:r>
            <a:r>
              <a:rPr lang="en-US" sz="3200" i="1" dirty="0" err="1">
                <a:latin typeface="Agency FB" pitchFamily="34" charset="0"/>
              </a:rPr>
              <a:t>merupakan</a:t>
            </a:r>
            <a:r>
              <a:rPr lang="en-US" sz="3200" i="1" dirty="0">
                <a:latin typeface="Agency FB" pitchFamily="34" charset="0"/>
              </a:rPr>
              <a:t> </a:t>
            </a:r>
            <a:r>
              <a:rPr lang="en-US" sz="3200" i="1" dirty="0" err="1">
                <a:latin typeface="Agency FB" pitchFamily="34" charset="0"/>
              </a:rPr>
              <a:t>salah</a:t>
            </a:r>
            <a:r>
              <a:rPr lang="en-US" sz="3200" i="1" dirty="0">
                <a:latin typeface="Agency FB" pitchFamily="34" charset="0"/>
              </a:rPr>
              <a:t> </a:t>
            </a:r>
            <a:r>
              <a:rPr lang="en-US" sz="3200" i="1" dirty="0" err="1">
                <a:latin typeface="Agency FB" pitchFamily="34" charset="0"/>
              </a:rPr>
              <a:t>satu</a:t>
            </a:r>
            <a:r>
              <a:rPr lang="en-US" sz="3200" i="1" dirty="0">
                <a:latin typeface="Agency FB" pitchFamily="34" charset="0"/>
              </a:rPr>
              <a:t> </a:t>
            </a:r>
            <a:r>
              <a:rPr lang="en-US" sz="3200" i="1" dirty="0" err="1">
                <a:latin typeface="Agency FB" pitchFamily="34" charset="0"/>
              </a:rPr>
              <a:t>fungsi</a:t>
            </a:r>
            <a:r>
              <a:rPr lang="en-US" sz="3200" i="1" dirty="0">
                <a:latin typeface="Agency FB" pitchFamily="34" charset="0"/>
              </a:rPr>
              <a:t> </a:t>
            </a:r>
            <a:r>
              <a:rPr lang="en-US" sz="3200" i="1" dirty="0" err="1">
                <a:latin typeface="Agency FB" pitchFamily="34" charset="0"/>
              </a:rPr>
              <a:t>utama</a:t>
            </a:r>
            <a:r>
              <a:rPr lang="en-US" sz="3200" i="1" dirty="0">
                <a:latin typeface="Agency FB" pitchFamily="34" charset="0"/>
              </a:rPr>
              <a:t> </a:t>
            </a:r>
            <a:r>
              <a:rPr lang="en-US" sz="3200" i="1" dirty="0" err="1">
                <a:latin typeface="Agency FB" pitchFamily="34" charset="0"/>
              </a:rPr>
              <a:t>dalam</a:t>
            </a:r>
            <a:r>
              <a:rPr lang="en-US" sz="3200" i="1" dirty="0">
                <a:latin typeface="Agency FB" pitchFamily="34" charset="0"/>
              </a:rPr>
              <a:t> </a:t>
            </a:r>
            <a:r>
              <a:rPr lang="en-US" sz="3200" i="1" dirty="0" err="1">
                <a:latin typeface="Agency FB" pitchFamily="34" charset="0"/>
              </a:rPr>
              <a:t>setiap</a:t>
            </a:r>
            <a:r>
              <a:rPr lang="en-US" sz="3200" i="1" dirty="0">
                <a:latin typeface="Agency FB" pitchFamily="34" charset="0"/>
              </a:rPr>
              <a:t> </a:t>
            </a:r>
            <a:r>
              <a:rPr lang="en-US" sz="3200" i="1" dirty="0" err="1">
                <a:latin typeface="Agency FB" pitchFamily="34" charset="0"/>
              </a:rPr>
              <a:t>perusahaan</a:t>
            </a:r>
            <a:r>
              <a:rPr lang="en-US" sz="3200" i="1" dirty="0">
                <a:latin typeface="Agency FB" pitchFamily="34" charset="0"/>
              </a:rPr>
              <a:t>, </a:t>
            </a:r>
            <a:r>
              <a:rPr lang="en-US" sz="3200" i="1" dirty="0" err="1">
                <a:latin typeface="Agency FB" pitchFamily="34" charset="0"/>
              </a:rPr>
              <a:t>Oleh</a:t>
            </a:r>
            <a:r>
              <a:rPr lang="en-US" sz="3200" i="1" dirty="0">
                <a:latin typeface="Agency FB" pitchFamily="34" charset="0"/>
              </a:rPr>
              <a:t> </a:t>
            </a:r>
            <a:r>
              <a:rPr lang="en-US" sz="3200" i="1" dirty="0" err="1">
                <a:latin typeface="Agency FB" pitchFamily="34" charset="0"/>
              </a:rPr>
              <a:t>karena</a:t>
            </a:r>
            <a:r>
              <a:rPr lang="en-US" sz="3200" i="1" dirty="0">
                <a:latin typeface="Agency FB" pitchFamily="34" charset="0"/>
              </a:rPr>
              <a:t> </a:t>
            </a:r>
            <a:r>
              <a:rPr lang="en-US" sz="3200" i="1" dirty="0" err="1">
                <a:latin typeface="Agency FB" pitchFamily="34" charset="0"/>
              </a:rPr>
              <a:t>itu</a:t>
            </a:r>
            <a:r>
              <a:rPr lang="en-US" sz="3200" i="1" dirty="0">
                <a:latin typeface="Agency FB" pitchFamily="34" charset="0"/>
              </a:rPr>
              <a:t> </a:t>
            </a:r>
            <a:r>
              <a:rPr lang="en-US" sz="3200" i="1" dirty="0" err="1">
                <a:latin typeface="Agency FB" pitchFamily="34" charset="0"/>
              </a:rPr>
              <a:t>ada</a:t>
            </a:r>
            <a:r>
              <a:rPr lang="en-US" sz="3200" i="1" dirty="0">
                <a:latin typeface="Agency FB" pitchFamily="34" charset="0"/>
              </a:rPr>
              <a:t> 10 </a:t>
            </a:r>
            <a:r>
              <a:rPr lang="en-US" sz="3200" i="1" dirty="0" err="1">
                <a:latin typeface="Agency FB" pitchFamily="34" charset="0"/>
              </a:rPr>
              <a:t>keputusan</a:t>
            </a:r>
            <a:r>
              <a:rPr lang="en-US" sz="3200" i="1" dirty="0">
                <a:latin typeface="Agency FB" pitchFamily="34" charset="0"/>
              </a:rPr>
              <a:t> </a:t>
            </a:r>
            <a:r>
              <a:rPr lang="en-US" sz="3200" i="1" dirty="0" err="1">
                <a:latin typeface="Agency FB" pitchFamily="34" charset="0"/>
              </a:rPr>
              <a:t>strategis</a:t>
            </a:r>
            <a:r>
              <a:rPr lang="en-US" sz="3200" i="1" dirty="0">
                <a:latin typeface="Agency FB" pitchFamily="34" charset="0"/>
              </a:rPr>
              <a:t> Operations Management yang </a:t>
            </a:r>
            <a:r>
              <a:rPr lang="en-US" sz="3200" i="1" dirty="0" err="1">
                <a:latin typeface="Agency FB" pitchFamily="34" charset="0"/>
              </a:rPr>
              <a:t>terdiri</a:t>
            </a:r>
            <a:r>
              <a:rPr lang="en-US" sz="3200" i="1" dirty="0">
                <a:latin typeface="Agency FB" pitchFamily="34" charset="0"/>
              </a:rPr>
              <a:t>: Service and product design, Quality management; Process and capacity design; Location; Layout design; Human resources and job design; Supply Chain Management; Inventory, material requirements planning, and JIT; Intermediate, short term, and project scheduling; Maintenance (</a:t>
            </a:r>
            <a:r>
              <a:rPr lang="en-US" sz="3200" i="1" dirty="0" err="1">
                <a:latin typeface="Agency FB" pitchFamily="34" charset="0"/>
              </a:rPr>
              <a:t>Haizer</a:t>
            </a:r>
            <a:r>
              <a:rPr lang="en-US" sz="3200" i="1" dirty="0">
                <a:latin typeface="Agency FB" pitchFamily="34" charset="0"/>
              </a:rPr>
              <a:t> &amp; Render, 2004). </a:t>
            </a:r>
          </a:p>
        </p:txBody>
      </p:sp>
      <p:sp>
        <p:nvSpPr>
          <p:cNvPr id="3" name="Rectangle 2"/>
          <p:cNvSpPr/>
          <p:nvPr/>
        </p:nvSpPr>
        <p:spPr>
          <a:xfrm>
            <a:off x="-20664" y="0"/>
            <a:ext cx="9164664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2800" b="1" dirty="0" err="1" smtClean="0">
                <a:solidFill>
                  <a:schemeClr val="bg1"/>
                </a:solidFill>
              </a:rPr>
              <a:t>Definisi</a:t>
            </a:r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r>
              <a:rPr lang="en-US" sz="2800" b="1" dirty="0" err="1" smtClean="0">
                <a:solidFill>
                  <a:schemeClr val="bg1"/>
                </a:solidFill>
              </a:rPr>
              <a:t>Manajemen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Operasional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347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MANAJEMEN OPERASIONAL  RZ Abdul Aziz IBI Darmajaya Bandar Lampung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Perbedaan sistem produksi dalam menghasilkan  output barang dan jasa </vt:lpstr>
      <vt:lpstr>Perbedaan sistem produksi dalam menghasilkan  output barang dan jasa </vt:lpstr>
    </vt:vector>
  </TitlesOfParts>
  <Company>DARMAJAYA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OPERASIONAL</dc:title>
  <dc:creator>RZ Abd Aziz</dc:creator>
  <cp:lastModifiedBy>abdurrahman</cp:lastModifiedBy>
  <cp:revision>5</cp:revision>
  <dcterms:created xsi:type="dcterms:W3CDTF">2010-03-05T04:59:15Z</dcterms:created>
  <dcterms:modified xsi:type="dcterms:W3CDTF">2013-09-12T05:29:48Z</dcterms:modified>
</cp:coreProperties>
</file>