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rDbNZ7Ul0JzmKdTjckE0kg==" hashData="WLICth0H9anewqmzbRJMZeJIDTo="/>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1ABE17-3C29-48E9-AC87-AC00A9B10372}" type="datetimeFigureOut">
              <a:rPr kumimoji="1" lang="ja-JP" altLang="en-US" smtClean="0"/>
              <a:t>2013/9/12</a:t>
            </a:fld>
            <a:endParaRPr kumimoji="1" lang="ja-JP"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68318F-A332-46A3-B5CA-FF32EE3FA1BA}" type="slidenum">
              <a:rPr kumimoji="1" lang="ja-JP" altLang="en-US" smtClean="0"/>
              <a:t>‹#›</a:t>
            </a:fld>
            <a:endParaRPr kumimoji="1" lang="ja-JP" altLang="en-US"/>
          </a:p>
        </p:txBody>
      </p:sp>
    </p:spTree>
    <p:extLst>
      <p:ext uri="{BB962C8B-B14F-4D97-AF65-F5344CB8AC3E}">
        <p14:creationId xmlns:p14="http://schemas.microsoft.com/office/powerpoint/2010/main" val="11734185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43F65D0-51D1-480C-BFF6-4612770A50DB}" type="slidenum">
              <a:rPr lang="en-US"/>
              <a:pPr/>
              <a:t>6</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E741D2D-75FF-42DE-A493-042802AF7939}" type="slidenum">
              <a:rPr lang="en-US"/>
              <a:pPr/>
              <a:t>7</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398334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Vertical Text Placeholder 2"/>
          <p:cNvSpPr>
            <a:spLocks noGrp="1"/>
          </p:cNvSpPr>
          <p:nvPr>
            <p:ph type="body" orient="vert" idx="1"/>
          </p:nvPr>
        </p:nvSpPr>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333881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1" lang="en-US" altLang="ja-JP" smtClean="0"/>
              <a:t>Click to edit Master title style</a:t>
            </a:r>
            <a:endParaRPr kumimoji="1" lang="ja-JP"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2325337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Content Placeholder 2"/>
          <p:cNvSpPr>
            <a:spLocks noGrp="1"/>
          </p:cNvSpPr>
          <p:nvPr>
            <p:ph idx="1"/>
          </p:nvPr>
        </p:nvSpPr>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127798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p:txBody>
      </p:sp>
      <p:sp>
        <p:nvSpPr>
          <p:cNvPr id="4" name="Date Placeholder 3"/>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1697006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Date Placeholder 4"/>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69071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Date Placeholder 6"/>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1601889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Date Placeholder 2"/>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248844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114933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p:txBody>
      </p:sp>
      <p:sp>
        <p:nvSpPr>
          <p:cNvPr id="5" name="Date Placeholder 4"/>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3358019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kumimoji="1" lang="en-US" altLang="ja-JP" smtClean="0"/>
              <a:t>Click to edit Master title style</a:t>
            </a:r>
            <a:endParaRPr kumimoji="1"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p:txBody>
      </p:sp>
      <p:sp>
        <p:nvSpPr>
          <p:cNvPr id="5" name="Date Placeholder 4"/>
          <p:cNvSpPr>
            <a:spLocks noGrp="1"/>
          </p:cNvSpPr>
          <p:nvPr>
            <p:ph type="dt" sz="half" idx="10"/>
          </p:nvPr>
        </p:nvSpPr>
        <p:spPr/>
        <p:txBody>
          <a:bodyPr/>
          <a:lstStyle/>
          <a:p>
            <a:fld id="{E41650EF-A7B8-4449-B1CF-6942F75D71A1}" type="datetimeFigureOut">
              <a:rPr kumimoji="1" lang="ja-JP" altLang="en-US" smtClean="0"/>
              <a:t>2013/9/12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825749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650EF-A7B8-4449-B1CF-6942F75D71A1}" type="datetimeFigureOut">
              <a:rPr kumimoji="1" lang="ja-JP" altLang="en-US" smtClean="0"/>
              <a:t>2013/9/12</a:t>
            </a:fld>
            <a:endParaRPr kumimoji="1" lang="ja-JP"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38E78-6C60-4E59-B195-4B0C4E067ED7}" type="slidenum">
              <a:rPr kumimoji="1" lang="ja-JP" altLang="en-US" smtClean="0"/>
              <a:t>‹#›</a:t>
            </a:fld>
            <a:endParaRPr kumimoji="1" lang="ja-JP" altLang="en-US"/>
          </a:p>
        </p:txBody>
      </p:sp>
    </p:spTree>
    <p:extLst>
      <p:ext uri="{BB962C8B-B14F-4D97-AF65-F5344CB8AC3E}">
        <p14:creationId xmlns:p14="http://schemas.microsoft.com/office/powerpoint/2010/main" val="2145342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3581399"/>
          </a:xfrm>
          <a:solidFill>
            <a:schemeClr val="tx2">
              <a:lumMod val="50000"/>
            </a:schemeClr>
          </a:solidFill>
        </p:spPr>
        <p:txBody>
          <a:bodyPr>
            <a:normAutofit/>
          </a:bodyPr>
          <a:lstStyle/>
          <a:p>
            <a:pPr algn="r"/>
            <a:r>
              <a:rPr lang="en-US" altLang="ja-JP" dirty="0" err="1" smtClean="0">
                <a:solidFill>
                  <a:schemeClr val="bg1"/>
                </a:solidFill>
                <a:latin typeface="Agency FB" pitchFamily="34" charset="0"/>
                <a:ea typeface="Cambria Math" pitchFamily="18" charset="0"/>
              </a:rPr>
              <a:t>Fungsi</a:t>
            </a:r>
            <a:r>
              <a:rPr lang="en-US" altLang="ja-JP" dirty="0" smtClean="0">
                <a:solidFill>
                  <a:schemeClr val="bg1"/>
                </a:solidFill>
                <a:latin typeface="Agency FB" pitchFamily="34" charset="0"/>
                <a:ea typeface="Cambria Math" pitchFamily="18" charset="0"/>
              </a:rPr>
              <a:t>, </a:t>
            </a:r>
            <a:r>
              <a:rPr lang="en-US" altLang="ja-JP" dirty="0" err="1" smtClean="0">
                <a:solidFill>
                  <a:schemeClr val="bg1"/>
                </a:solidFill>
                <a:latin typeface="Agency FB" pitchFamily="34" charset="0"/>
                <a:ea typeface="Cambria Math" pitchFamily="18" charset="0"/>
              </a:rPr>
              <a:t>Sistem</a:t>
            </a:r>
            <a:r>
              <a:rPr lang="en-US" altLang="ja-JP" dirty="0" smtClean="0">
                <a:solidFill>
                  <a:schemeClr val="bg1"/>
                </a:solidFill>
                <a:latin typeface="Agency FB" pitchFamily="34" charset="0"/>
                <a:ea typeface="Cambria Math" pitchFamily="18" charset="0"/>
              </a:rPr>
              <a:t> </a:t>
            </a:r>
            <a:r>
              <a:rPr lang="en-US" altLang="ja-JP" dirty="0" err="1" smtClean="0">
                <a:solidFill>
                  <a:schemeClr val="bg1"/>
                </a:solidFill>
                <a:latin typeface="Agency FB" pitchFamily="34" charset="0"/>
                <a:ea typeface="Cambria Math" pitchFamily="18" charset="0"/>
              </a:rPr>
              <a:t>dan</a:t>
            </a:r>
            <a:r>
              <a:rPr lang="en-US" altLang="ja-JP" dirty="0" smtClean="0">
                <a:solidFill>
                  <a:schemeClr val="bg1"/>
                </a:solidFill>
                <a:latin typeface="Agency FB" pitchFamily="34" charset="0"/>
                <a:ea typeface="Cambria Math" pitchFamily="18" charset="0"/>
              </a:rPr>
              <a:t> </a:t>
            </a:r>
            <a:r>
              <a:rPr lang="en-US" altLang="ja-JP" dirty="0" err="1" smtClean="0">
                <a:solidFill>
                  <a:schemeClr val="bg1"/>
                </a:solidFill>
                <a:latin typeface="Agency FB" pitchFamily="34" charset="0"/>
                <a:ea typeface="Cambria Math" pitchFamily="18" charset="0"/>
              </a:rPr>
              <a:t>Strategi</a:t>
            </a:r>
            <a:r>
              <a:rPr lang="en-US" altLang="ja-JP" dirty="0" smtClean="0">
                <a:solidFill>
                  <a:schemeClr val="bg1"/>
                </a:solidFill>
                <a:latin typeface="Agency FB" pitchFamily="34" charset="0"/>
                <a:ea typeface="Cambria Math" pitchFamily="18" charset="0"/>
              </a:rPr>
              <a:t> </a:t>
            </a:r>
            <a:r>
              <a:rPr lang="en-US" altLang="ja-JP" dirty="0" err="1" smtClean="0">
                <a:solidFill>
                  <a:schemeClr val="bg1"/>
                </a:solidFill>
                <a:latin typeface="Agency FB" pitchFamily="34" charset="0"/>
                <a:ea typeface="Cambria Math" pitchFamily="18" charset="0"/>
              </a:rPr>
              <a:t>O</a:t>
            </a:r>
            <a:r>
              <a:rPr lang="en-US" altLang="ja-JP" dirty="0" err="1" smtClean="0">
                <a:solidFill>
                  <a:schemeClr val="bg1"/>
                </a:solidFill>
                <a:latin typeface="Agency FB" pitchFamily="34" charset="0"/>
                <a:ea typeface="Cambria Math" pitchFamily="18" charset="0"/>
              </a:rPr>
              <a:t>perasi</a:t>
            </a:r>
            <a:r>
              <a:rPr lang="en-US" altLang="ja-JP" dirty="0" smtClean="0">
                <a:solidFill>
                  <a:schemeClr val="bg1"/>
                </a:solidFill>
                <a:latin typeface="Agency FB" pitchFamily="34" charset="0"/>
                <a:ea typeface="Cambria Math" pitchFamily="18" charset="0"/>
              </a:rPr>
              <a:t> </a:t>
            </a:r>
            <a:br>
              <a:rPr lang="en-US" altLang="ja-JP" dirty="0" smtClean="0">
                <a:solidFill>
                  <a:schemeClr val="bg1"/>
                </a:solidFill>
                <a:latin typeface="Agency FB" pitchFamily="34" charset="0"/>
                <a:ea typeface="Cambria Math" pitchFamily="18" charset="0"/>
              </a:rPr>
            </a:br>
            <a:r>
              <a:rPr lang="en-US" altLang="ja-JP" dirty="0" err="1" smtClean="0">
                <a:solidFill>
                  <a:schemeClr val="bg1"/>
                </a:solidFill>
                <a:latin typeface="Agency FB" pitchFamily="34" charset="0"/>
                <a:ea typeface="Cambria Math" pitchFamily="18" charset="0"/>
              </a:rPr>
              <a:t>dalam</a:t>
            </a:r>
            <a:r>
              <a:rPr lang="en-US" altLang="ja-JP" dirty="0" smtClean="0">
                <a:solidFill>
                  <a:schemeClr val="bg1"/>
                </a:solidFill>
                <a:latin typeface="Agency FB" pitchFamily="34" charset="0"/>
                <a:ea typeface="Cambria Math" pitchFamily="18" charset="0"/>
              </a:rPr>
              <a:t> </a:t>
            </a:r>
            <a:r>
              <a:rPr lang="en-US" altLang="ja-JP" dirty="0" err="1">
                <a:solidFill>
                  <a:schemeClr val="bg1"/>
                </a:solidFill>
                <a:latin typeface="Agency FB" pitchFamily="34" charset="0"/>
                <a:ea typeface="Cambria Math" pitchFamily="18" charset="0"/>
              </a:rPr>
              <a:t>O</a:t>
            </a:r>
            <a:r>
              <a:rPr lang="en-US" altLang="ja-JP" dirty="0" err="1" smtClean="0">
                <a:solidFill>
                  <a:schemeClr val="bg1"/>
                </a:solidFill>
                <a:latin typeface="Agency FB" pitchFamily="34" charset="0"/>
                <a:ea typeface="Cambria Math" pitchFamily="18" charset="0"/>
              </a:rPr>
              <a:t>rganisasi</a:t>
            </a:r>
            <a:r>
              <a:rPr lang="en-US" altLang="ja-JP" dirty="0" smtClean="0">
                <a:solidFill>
                  <a:schemeClr val="bg1"/>
                </a:solidFill>
                <a:latin typeface="Agency FB" pitchFamily="34" charset="0"/>
                <a:ea typeface="Cambria Math" pitchFamily="18" charset="0"/>
              </a:rPr>
              <a:t> </a:t>
            </a:r>
            <a:br>
              <a:rPr lang="en-US" altLang="ja-JP" dirty="0" smtClean="0">
                <a:solidFill>
                  <a:schemeClr val="bg1"/>
                </a:solidFill>
                <a:latin typeface="Agency FB" pitchFamily="34" charset="0"/>
                <a:ea typeface="Cambria Math" pitchFamily="18" charset="0"/>
              </a:rPr>
            </a:br>
            <a:r>
              <a:rPr lang="en-US" altLang="ja-JP" dirty="0" smtClean="0">
                <a:solidFill>
                  <a:schemeClr val="bg1"/>
                </a:solidFill>
                <a:latin typeface="Agency FB" pitchFamily="34" charset="0"/>
                <a:ea typeface="Cambria Math" pitchFamily="18" charset="0"/>
              </a:rPr>
              <a:t/>
            </a:r>
            <a:br>
              <a:rPr lang="en-US" altLang="ja-JP" dirty="0" smtClean="0">
                <a:solidFill>
                  <a:schemeClr val="bg1"/>
                </a:solidFill>
                <a:latin typeface="Agency FB" pitchFamily="34" charset="0"/>
                <a:ea typeface="Cambria Math" pitchFamily="18" charset="0"/>
              </a:rPr>
            </a:br>
            <a:r>
              <a:rPr lang="en-US" altLang="ja-JP" sz="2800" dirty="0" smtClean="0">
                <a:solidFill>
                  <a:schemeClr val="bg1"/>
                </a:solidFill>
                <a:latin typeface="Agency FB" pitchFamily="34" charset="0"/>
                <a:ea typeface="Cambria Math" pitchFamily="18" charset="0"/>
              </a:rPr>
              <a:t>RZ Abdul Aziz</a:t>
            </a:r>
            <a:br>
              <a:rPr lang="en-US" altLang="ja-JP" sz="2800" dirty="0" smtClean="0">
                <a:solidFill>
                  <a:schemeClr val="bg1"/>
                </a:solidFill>
                <a:latin typeface="Agency FB" pitchFamily="34" charset="0"/>
                <a:ea typeface="Cambria Math" pitchFamily="18" charset="0"/>
              </a:rPr>
            </a:br>
            <a:r>
              <a:rPr lang="en-US" altLang="ja-JP" sz="2800" dirty="0" smtClean="0">
                <a:solidFill>
                  <a:schemeClr val="bg1"/>
                </a:solidFill>
                <a:latin typeface="Agency FB" pitchFamily="34" charset="0"/>
                <a:ea typeface="Cambria Math" pitchFamily="18" charset="0"/>
              </a:rPr>
              <a:t>IBI </a:t>
            </a:r>
            <a:r>
              <a:rPr lang="en-US" altLang="ja-JP" sz="2800" dirty="0" err="1" smtClean="0">
                <a:solidFill>
                  <a:schemeClr val="bg1"/>
                </a:solidFill>
                <a:latin typeface="Agency FB" pitchFamily="34" charset="0"/>
                <a:ea typeface="Cambria Math" pitchFamily="18" charset="0"/>
              </a:rPr>
              <a:t>Darmajaya</a:t>
            </a:r>
            <a:endParaRPr kumimoji="1" lang="ja-JP" altLang="en-US" dirty="0"/>
          </a:p>
        </p:txBody>
      </p:sp>
    </p:spTree>
    <p:extLst>
      <p:ext uri="{BB962C8B-B14F-4D97-AF65-F5344CB8AC3E}">
        <p14:creationId xmlns:p14="http://schemas.microsoft.com/office/powerpoint/2010/main" val="834769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idx="1"/>
          </p:nvPr>
        </p:nvSpPr>
        <p:spPr>
          <a:xfrm>
            <a:off x="762000" y="1371600"/>
            <a:ext cx="7807325" cy="4724400"/>
          </a:xfrm>
        </p:spPr>
        <p:txBody>
          <a:bodyPr>
            <a:normAutofit/>
          </a:bodyPr>
          <a:lstStyle/>
          <a:p>
            <a:pPr marL="623888" indent="-623888" algn="just" eaLnBrk="1" hangingPunct="1">
              <a:lnSpc>
                <a:spcPct val="90000"/>
              </a:lnSpc>
              <a:buFont typeface="Wingdings" pitchFamily="2" charset="2"/>
              <a:buChar char="q"/>
              <a:defRPr/>
            </a:pPr>
            <a:r>
              <a:rPr lang="en-US" sz="2800" dirty="0" err="1" smtClean="0">
                <a:latin typeface="Agency FB" pitchFamily="34" charset="0"/>
              </a:rPr>
              <a:t>Terdiri</a:t>
            </a:r>
            <a:r>
              <a:rPr lang="en-US" sz="2800" dirty="0" smtClean="0">
                <a:latin typeface="Agency FB" pitchFamily="34" charset="0"/>
              </a:rPr>
              <a:t> </a:t>
            </a:r>
            <a:r>
              <a:rPr lang="en-US" sz="2800" dirty="0" err="1" smtClean="0">
                <a:latin typeface="Agency FB" pitchFamily="34" charset="0"/>
              </a:rPr>
              <a:t>dari</a:t>
            </a:r>
            <a:r>
              <a:rPr lang="en-US" sz="2800" dirty="0" smtClean="0">
                <a:latin typeface="Agency FB" pitchFamily="34" charset="0"/>
              </a:rPr>
              <a:t> </a:t>
            </a:r>
            <a:r>
              <a:rPr lang="en-US" sz="2800" dirty="0" err="1" smtClean="0">
                <a:latin typeface="Agency FB" pitchFamily="34" charset="0"/>
              </a:rPr>
              <a:t>misi</a:t>
            </a:r>
            <a:r>
              <a:rPr lang="en-US" sz="2800" dirty="0" smtClean="0">
                <a:latin typeface="Agency FB" pitchFamily="34" charset="0"/>
              </a:rPr>
              <a:t>, </a:t>
            </a:r>
            <a:r>
              <a:rPr lang="en-US" sz="2800" dirty="0" err="1" smtClean="0">
                <a:latin typeface="Agency FB" pitchFamily="34" charset="0"/>
              </a:rPr>
              <a:t>keunggulan</a:t>
            </a:r>
            <a:r>
              <a:rPr lang="en-US" sz="2800" dirty="0" smtClean="0">
                <a:latin typeface="Agency FB" pitchFamily="34" charset="0"/>
              </a:rPr>
              <a:t> </a:t>
            </a:r>
            <a:r>
              <a:rPr lang="en-US" sz="2800" dirty="0" err="1" smtClean="0">
                <a:latin typeface="Agency FB" pitchFamily="34" charset="0"/>
              </a:rPr>
              <a:t>khusus</a:t>
            </a:r>
            <a:r>
              <a:rPr lang="en-US" sz="2800" dirty="0" smtClean="0">
                <a:latin typeface="Agency FB" pitchFamily="34" charset="0"/>
              </a:rPr>
              <a:t>, </a:t>
            </a:r>
            <a:r>
              <a:rPr lang="en-US" sz="2800" dirty="0" err="1" smtClean="0">
                <a:latin typeface="Agency FB" pitchFamily="34" charset="0"/>
              </a:rPr>
              <a:t>sasaran</a:t>
            </a:r>
            <a:r>
              <a:rPr lang="en-US" sz="2800" dirty="0" smtClean="0">
                <a:latin typeface="Agency FB" pitchFamily="34" charset="0"/>
              </a:rPr>
              <a:t>, </a:t>
            </a:r>
            <a:r>
              <a:rPr lang="en-US" sz="2800" dirty="0" err="1" smtClean="0">
                <a:latin typeface="Agency FB" pitchFamily="34" charset="0"/>
              </a:rPr>
              <a:t>dan</a:t>
            </a:r>
            <a:r>
              <a:rPr lang="en-US" sz="2800" dirty="0" smtClean="0">
                <a:latin typeface="Agency FB" pitchFamily="34" charset="0"/>
              </a:rPr>
              <a:t> </a:t>
            </a:r>
            <a:r>
              <a:rPr lang="en-US" sz="2800" dirty="0" err="1" smtClean="0">
                <a:latin typeface="Agency FB" pitchFamily="34" charset="0"/>
              </a:rPr>
              <a:t>kebijakan</a:t>
            </a:r>
            <a:r>
              <a:rPr lang="en-US" sz="2800" dirty="0" smtClean="0">
                <a:latin typeface="Agency FB" pitchFamily="34" charset="0"/>
              </a:rPr>
              <a:t>.</a:t>
            </a:r>
          </a:p>
          <a:p>
            <a:pPr marL="623888" indent="-623888" algn="just" eaLnBrk="1" hangingPunct="1">
              <a:lnSpc>
                <a:spcPct val="90000"/>
              </a:lnSpc>
              <a:buFont typeface="Wingdings" pitchFamily="2" charset="2"/>
              <a:buChar char="q"/>
              <a:defRPr/>
            </a:pPr>
            <a:r>
              <a:rPr lang="en-US" sz="2800" dirty="0" err="1" smtClean="0">
                <a:latin typeface="Agency FB" pitchFamily="34" charset="0"/>
              </a:rPr>
              <a:t>Misi</a:t>
            </a:r>
            <a:r>
              <a:rPr lang="en-US" sz="2800" dirty="0" smtClean="0">
                <a:latin typeface="Agency FB" pitchFamily="34" charset="0"/>
              </a:rPr>
              <a:t> </a:t>
            </a:r>
            <a:r>
              <a:rPr lang="en-US" sz="2800" dirty="0" err="1" smtClean="0">
                <a:latin typeface="Agency FB" pitchFamily="34" charset="0"/>
              </a:rPr>
              <a:t>merupakan</a:t>
            </a:r>
            <a:r>
              <a:rPr lang="en-US" sz="2800" dirty="0" smtClean="0">
                <a:latin typeface="Agency FB" pitchFamily="34" charset="0"/>
              </a:rPr>
              <a:t> </a:t>
            </a:r>
            <a:r>
              <a:rPr lang="en-US" sz="2800" dirty="0" err="1" smtClean="0">
                <a:latin typeface="Agency FB" pitchFamily="34" charset="0"/>
              </a:rPr>
              <a:t>tujuan</a:t>
            </a:r>
            <a:r>
              <a:rPr lang="en-US" sz="2800" dirty="0" smtClean="0">
                <a:latin typeface="Agency FB" pitchFamily="34" charset="0"/>
              </a:rPr>
              <a:t> </a:t>
            </a:r>
            <a:r>
              <a:rPr lang="en-US" sz="2800" dirty="0" err="1" smtClean="0">
                <a:latin typeface="Agency FB" pitchFamily="34" charset="0"/>
              </a:rPr>
              <a:t>operasi</a:t>
            </a:r>
            <a:r>
              <a:rPr lang="en-US" sz="2800" dirty="0" smtClean="0">
                <a:latin typeface="Agency FB" pitchFamily="34" charset="0"/>
              </a:rPr>
              <a:t>.</a:t>
            </a:r>
          </a:p>
          <a:p>
            <a:pPr marL="623888" indent="-623888" algn="just" eaLnBrk="1" hangingPunct="1">
              <a:lnSpc>
                <a:spcPct val="90000"/>
              </a:lnSpc>
              <a:buFont typeface="Wingdings" pitchFamily="2" charset="2"/>
              <a:buChar char="q"/>
              <a:defRPr/>
            </a:pPr>
            <a:r>
              <a:rPr lang="en-US" sz="2800" dirty="0" err="1" smtClean="0">
                <a:latin typeface="Agency FB" pitchFamily="34" charset="0"/>
              </a:rPr>
              <a:t>Sasaran</a:t>
            </a:r>
            <a:r>
              <a:rPr lang="en-US" sz="2800" dirty="0" smtClean="0">
                <a:latin typeface="Agency FB" pitchFamily="34" charset="0"/>
              </a:rPr>
              <a:t> </a:t>
            </a:r>
            <a:r>
              <a:rPr lang="en-US" sz="2800" dirty="0" err="1" smtClean="0">
                <a:latin typeface="Agency FB" pitchFamily="34" charset="0"/>
              </a:rPr>
              <a:t>menyangkut</a:t>
            </a:r>
            <a:r>
              <a:rPr lang="en-US" sz="2800" dirty="0" smtClean="0">
                <a:latin typeface="Agency FB" pitchFamily="34" charset="0"/>
              </a:rPr>
              <a:t> </a:t>
            </a:r>
            <a:r>
              <a:rPr lang="en-US" sz="2800" dirty="0" err="1" smtClean="0">
                <a:latin typeface="Agency FB" pitchFamily="34" charset="0"/>
              </a:rPr>
              <a:t>biaya</a:t>
            </a:r>
            <a:r>
              <a:rPr lang="en-US" sz="2800" dirty="0" smtClean="0">
                <a:latin typeface="Agency FB" pitchFamily="34" charset="0"/>
              </a:rPr>
              <a:t>, </a:t>
            </a:r>
            <a:r>
              <a:rPr lang="en-US" sz="2800" dirty="0" err="1" smtClean="0">
                <a:latin typeface="Agency FB" pitchFamily="34" charset="0"/>
              </a:rPr>
              <a:t>kualitas</a:t>
            </a:r>
            <a:r>
              <a:rPr lang="en-US" sz="2800" dirty="0" smtClean="0">
                <a:latin typeface="Agency FB" pitchFamily="34" charset="0"/>
              </a:rPr>
              <a:t>, </a:t>
            </a:r>
            <a:r>
              <a:rPr lang="en-US" sz="2800" dirty="0" err="1" smtClean="0">
                <a:latin typeface="Agency FB" pitchFamily="34" charset="0"/>
              </a:rPr>
              <a:t>pengiriman</a:t>
            </a:r>
            <a:r>
              <a:rPr lang="en-US" sz="2800" dirty="0" smtClean="0">
                <a:latin typeface="Agency FB" pitchFamily="34" charset="0"/>
              </a:rPr>
              <a:t>, </a:t>
            </a:r>
            <a:r>
              <a:rPr lang="en-US" sz="2800" dirty="0" err="1" smtClean="0">
                <a:latin typeface="Agency FB" pitchFamily="34" charset="0"/>
              </a:rPr>
              <a:t>dan</a:t>
            </a:r>
            <a:r>
              <a:rPr lang="en-US" sz="2800" dirty="0" smtClean="0">
                <a:latin typeface="Agency FB" pitchFamily="34" charset="0"/>
              </a:rPr>
              <a:t> </a:t>
            </a:r>
            <a:r>
              <a:rPr lang="en-US" sz="2800" dirty="0" err="1" smtClean="0">
                <a:latin typeface="Agency FB" pitchFamily="34" charset="0"/>
              </a:rPr>
              <a:t>fleksibilitas</a:t>
            </a:r>
            <a:r>
              <a:rPr lang="en-US" sz="2800" dirty="0" smtClean="0">
                <a:latin typeface="Agency FB" pitchFamily="34" charset="0"/>
              </a:rPr>
              <a:t>.</a:t>
            </a:r>
          </a:p>
          <a:p>
            <a:pPr marL="623888" indent="-623888" algn="just" eaLnBrk="1" hangingPunct="1">
              <a:lnSpc>
                <a:spcPct val="90000"/>
              </a:lnSpc>
              <a:buFont typeface="Wingdings" pitchFamily="2" charset="2"/>
              <a:buChar char="q"/>
              <a:defRPr/>
            </a:pPr>
            <a:r>
              <a:rPr lang="en-US" sz="2800" dirty="0" err="1" smtClean="0">
                <a:latin typeface="Agency FB" pitchFamily="34" charset="0"/>
              </a:rPr>
              <a:t>Keunggulan</a:t>
            </a:r>
            <a:r>
              <a:rPr lang="en-US" sz="2800" dirty="0" smtClean="0">
                <a:latin typeface="Agency FB" pitchFamily="34" charset="0"/>
              </a:rPr>
              <a:t> </a:t>
            </a:r>
            <a:r>
              <a:rPr lang="en-US" sz="2800" dirty="0" err="1" smtClean="0">
                <a:latin typeface="Agency FB" pitchFamily="34" charset="0"/>
              </a:rPr>
              <a:t>khusus</a:t>
            </a:r>
            <a:r>
              <a:rPr lang="en-US" sz="2800" dirty="0" smtClean="0">
                <a:latin typeface="Agency FB" pitchFamily="34" charset="0"/>
              </a:rPr>
              <a:t> </a:t>
            </a:r>
            <a:r>
              <a:rPr lang="en-US" sz="2800" dirty="0" err="1" smtClean="0">
                <a:latin typeface="Agency FB" pitchFamily="34" charset="0"/>
              </a:rPr>
              <a:t>adalah</a:t>
            </a:r>
            <a:r>
              <a:rPr lang="en-US" sz="2800" dirty="0" smtClean="0">
                <a:latin typeface="Agency FB" pitchFamily="34" charset="0"/>
              </a:rPr>
              <a:t> </a:t>
            </a:r>
            <a:r>
              <a:rPr lang="en-US" sz="2800" dirty="0" err="1" smtClean="0">
                <a:latin typeface="Agency FB" pitchFamily="34" charset="0"/>
              </a:rPr>
              <a:t>hal-hal</a:t>
            </a:r>
            <a:r>
              <a:rPr lang="en-US" sz="2800" dirty="0" smtClean="0">
                <a:latin typeface="Agency FB" pitchFamily="34" charset="0"/>
              </a:rPr>
              <a:t> yang </a:t>
            </a:r>
            <a:r>
              <a:rPr lang="en-US" sz="2800" dirty="0" err="1" smtClean="0">
                <a:latin typeface="Agency FB" pitchFamily="34" charset="0"/>
              </a:rPr>
              <a:t>dapat</a:t>
            </a:r>
            <a:r>
              <a:rPr lang="en-US" sz="2800" dirty="0" smtClean="0">
                <a:latin typeface="Agency FB" pitchFamily="34" charset="0"/>
              </a:rPr>
              <a:t> </a:t>
            </a:r>
            <a:r>
              <a:rPr lang="en-US" sz="2800" dirty="0" err="1" smtClean="0">
                <a:latin typeface="Agency FB" pitchFamily="34" charset="0"/>
              </a:rPr>
              <a:t>dilakukan</a:t>
            </a:r>
            <a:r>
              <a:rPr lang="en-US" sz="2800" dirty="0" smtClean="0">
                <a:latin typeface="Agency FB" pitchFamily="34" charset="0"/>
              </a:rPr>
              <a:t> </a:t>
            </a:r>
            <a:r>
              <a:rPr lang="en-US" sz="2800" dirty="0" err="1" smtClean="0">
                <a:latin typeface="Agency FB" pitchFamily="34" charset="0"/>
              </a:rPr>
              <a:t>lebih</a:t>
            </a:r>
            <a:r>
              <a:rPr lang="en-US" sz="2800" dirty="0" smtClean="0">
                <a:latin typeface="Agency FB" pitchFamily="34" charset="0"/>
              </a:rPr>
              <a:t> </a:t>
            </a:r>
            <a:r>
              <a:rPr lang="en-US" sz="2800" dirty="0" err="1" smtClean="0">
                <a:latin typeface="Agency FB" pitchFamily="34" charset="0"/>
              </a:rPr>
              <a:t>baik</a:t>
            </a:r>
            <a:r>
              <a:rPr lang="en-US" sz="2800" dirty="0" smtClean="0">
                <a:latin typeface="Agency FB" pitchFamily="34" charset="0"/>
              </a:rPr>
              <a:t> </a:t>
            </a:r>
            <a:r>
              <a:rPr lang="en-US" sz="2800" dirty="0" err="1" smtClean="0">
                <a:latin typeface="Agency FB" pitchFamily="34" charset="0"/>
              </a:rPr>
              <a:t>dari</a:t>
            </a:r>
            <a:r>
              <a:rPr lang="en-US" sz="2800" dirty="0" smtClean="0">
                <a:latin typeface="Agency FB" pitchFamily="34" charset="0"/>
              </a:rPr>
              <a:t> </a:t>
            </a:r>
            <a:r>
              <a:rPr lang="en-US" sz="2800" dirty="0" err="1" smtClean="0">
                <a:latin typeface="Agency FB" pitchFamily="34" charset="0"/>
              </a:rPr>
              <a:t>pesaing</a:t>
            </a:r>
            <a:r>
              <a:rPr lang="en-US" sz="2800" dirty="0" smtClean="0">
                <a:latin typeface="Agency FB" pitchFamily="34" charset="0"/>
              </a:rPr>
              <a:t>. </a:t>
            </a:r>
          </a:p>
          <a:p>
            <a:pPr marL="623888" indent="-623888" algn="just" eaLnBrk="1" hangingPunct="1">
              <a:lnSpc>
                <a:spcPct val="90000"/>
              </a:lnSpc>
              <a:buFont typeface="Wingdings" pitchFamily="2" charset="2"/>
              <a:buChar char="q"/>
              <a:defRPr/>
            </a:pPr>
            <a:r>
              <a:rPr lang="en-US" sz="2800" dirty="0" err="1" smtClean="0">
                <a:latin typeface="Agency FB" pitchFamily="34" charset="0"/>
              </a:rPr>
              <a:t>Kebijakan</a:t>
            </a:r>
            <a:r>
              <a:rPr lang="en-US" sz="2800" dirty="0" smtClean="0">
                <a:latin typeface="Agency FB" pitchFamily="34" charset="0"/>
              </a:rPr>
              <a:t> </a:t>
            </a:r>
            <a:r>
              <a:rPr lang="en-US" sz="2800" dirty="0" err="1" smtClean="0">
                <a:latin typeface="Agency FB" pitchFamily="34" charset="0"/>
              </a:rPr>
              <a:t>adalah</a:t>
            </a:r>
            <a:r>
              <a:rPr lang="en-US" sz="2800" dirty="0" smtClean="0">
                <a:latin typeface="Agency FB" pitchFamily="34" charset="0"/>
              </a:rPr>
              <a:t> </a:t>
            </a:r>
            <a:r>
              <a:rPr lang="en-US" sz="2800" dirty="0" err="1" smtClean="0">
                <a:latin typeface="Agency FB" pitchFamily="34" charset="0"/>
              </a:rPr>
              <a:t>keputusan</a:t>
            </a:r>
            <a:r>
              <a:rPr lang="en-US" sz="2800" dirty="0" smtClean="0">
                <a:latin typeface="Agency FB" pitchFamily="34" charset="0"/>
              </a:rPr>
              <a:t> </a:t>
            </a:r>
            <a:r>
              <a:rPr lang="en-US" sz="2800" dirty="0" err="1" smtClean="0">
                <a:latin typeface="Agency FB" pitchFamily="34" charset="0"/>
              </a:rPr>
              <a:t>strategi</a:t>
            </a:r>
            <a:r>
              <a:rPr lang="en-US" sz="2800" dirty="0" smtClean="0">
                <a:latin typeface="Agency FB" pitchFamily="34" charset="0"/>
              </a:rPr>
              <a:t> yang </a:t>
            </a:r>
            <a:r>
              <a:rPr lang="en-US" sz="2800" dirty="0" err="1" smtClean="0">
                <a:latin typeface="Agency FB" pitchFamily="34" charset="0"/>
              </a:rPr>
              <a:t>mengarah</a:t>
            </a:r>
            <a:r>
              <a:rPr lang="en-US" sz="2800" dirty="0" smtClean="0">
                <a:latin typeface="Agency FB" pitchFamily="34" charset="0"/>
              </a:rPr>
              <a:t> </a:t>
            </a:r>
            <a:r>
              <a:rPr lang="en-US" sz="2800" dirty="0" err="1" smtClean="0">
                <a:latin typeface="Agency FB" pitchFamily="34" charset="0"/>
              </a:rPr>
              <a:t>pada</a:t>
            </a:r>
            <a:r>
              <a:rPr lang="en-US" sz="2800" dirty="0" smtClean="0">
                <a:latin typeface="Agency FB" pitchFamily="34" charset="0"/>
              </a:rPr>
              <a:t> </a:t>
            </a:r>
            <a:r>
              <a:rPr lang="en-US" sz="2800" dirty="0" err="1" smtClean="0">
                <a:latin typeface="Agency FB" pitchFamily="34" charset="0"/>
              </a:rPr>
              <a:t>pengambilan</a:t>
            </a:r>
            <a:r>
              <a:rPr lang="en-US" sz="2800" dirty="0" smtClean="0">
                <a:latin typeface="Agency FB" pitchFamily="34" charset="0"/>
              </a:rPr>
              <a:t> </a:t>
            </a:r>
            <a:r>
              <a:rPr lang="en-US" sz="2800" dirty="0" err="1" smtClean="0">
                <a:latin typeface="Agency FB" pitchFamily="34" charset="0"/>
              </a:rPr>
              <a:t>keputusan</a:t>
            </a:r>
            <a:r>
              <a:rPr lang="en-US" sz="2800" dirty="0" smtClean="0">
                <a:latin typeface="Agency FB" pitchFamily="34" charset="0"/>
              </a:rPr>
              <a:t> yang </a:t>
            </a:r>
            <a:r>
              <a:rPr lang="en-US" sz="2800" dirty="0" err="1" smtClean="0">
                <a:latin typeface="Agency FB" pitchFamily="34" charset="0"/>
              </a:rPr>
              <a:t>lebih</a:t>
            </a:r>
            <a:r>
              <a:rPr lang="en-US" sz="2800" dirty="0" smtClean="0">
                <a:latin typeface="Agency FB" pitchFamily="34" charset="0"/>
              </a:rPr>
              <a:t> </a:t>
            </a:r>
            <a:r>
              <a:rPr lang="en-US" sz="2800" dirty="0" err="1" smtClean="0">
                <a:latin typeface="Agency FB" pitchFamily="34" charset="0"/>
              </a:rPr>
              <a:t>rinci</a:t>
            </a:r>
            <a:r>
              <a:rPr lang="en-US" sz="2800" dirty="0" smtClean="0">
                <a:latin typeface="Agency FB" pitchFamily="34" charset="0"/>
              </a:rPr>
              <a:t> (</a:t>
            </a:r>
            <a:r>
              <a:rPr lang="en-US" sz="2800" dirty="0" err="1" smtClean="0">
                <a:latin typeface="Agency FB" pitchFamily="34" charset="0"/>
              </a:rPr>
              <a:t>taktis</a:t>
            </a:r>
            <a:r>
              <a:rPr lang="en-US" sz="2800" dirty="0" smtClean="0">
                <a:latin typeface="Agency FB" pitchFamily="34" charset="0"/>
              </a:rPr>
              <a:t>) </a:t>
            </a:r>
            <a:r>
              <a:rPr lang="en-US" sz="2800" dirty="0" err="1" smtClean="0">
                <a:latin typeface="Agency FB" pitchFamily="34" charset="0"/>
              </a:rPr>
              <a:t>dalam</a:t>
            </a:r>
            <a:r>
              <a:rPr lang="en-US" sz="2800" dirty="0" smtClean="0">
                <a:latin typeface="Agency FB" pitchFamily="34" charset="0"/>
              </a:rPr>
              <a:t> </a:t>
            </a:r>
            <a:r>
              <a:rPr lang="en-US" sz="2800" dirty="0" err="1" smtClean="0">
                <a:latin typeface="Agency FB" pitchFamily="34" charset="0"/>
              </a:rPr>
              <a:t>hal</a:t>
            </a:r>
            <a:r>
              <a:rPr lang="en-US" sz="2800" dirty="0" smtClean="0">
                <a:latin typeface="Agency FB" pitchFamily="34" charset="0"/>
              </a:rPr>
              <a:t> </a:t>
            </a:r>
            <a:r>
              <a:rPr lang="en-US" sz="2800" dirty="0" err="1" smtClean="0">
                <a:latin typeface="Agency FB" pitchFamily="34" charset="0"/>
              </a:rPr>
              <a:t>proses</a:t>
            </a:r>
            <a:r>
              <a:rPr lang="en-US" sz="2800" dirty="0" smtClean="0">
                <a:latin typeface="Agency FB" pitchFamily="34" charset="0"/>
              </a:rPr>
              <a:t>, </a:t>
            </a:r>
            <a:r>
              <a:rPr lang="en-US" sz="2800" dirty="0" err="1" smtClean="0">
                <a:latin typeface="Agency FB" pitchFamily="34" charset="0"/>
              </a:rPr>
              <a:t>kapasitas</a:t>
            </a:r>
            <a:r>
              <a:rPr lang="en-US" sz="2800" dirty="0" smtClean="0">
                <a:latin typeface="Agency FB" pitchFamily="34" charset="0"/>
              </a:rPr>
              <a:t>, </a:t>
            </a:r>
            <a:r>
              <a:rPr lang="en-US" sz="2800" dirty="0" err="1" smtClean="0">
                <a:latin typeface="Agency FB" pitchFamily="34" charset="0"/>
              </a:rPr>
              <a:t>sediaan</a:t>
            </a:r>
            <a:r>
              <a:rPr lang="en-US" sz="2800" dirty="0" smtClean="0">
                <a:latin typeface="Agency FB" pitchFamily="34" charset="0"/>
              </a:rPr>
              <a:t>, </a:t>
            </a:r>
            <a:r>
              <a:rPr lang="en-US" sz="2800" dirty="0" err="1" smtClean="0">
                <a:latin typeface="Agency FB" pitchFamily="34" charset="0"/>
              </a:rPr>
              <a:t>tenaga</a:t>
            </a:r>
            <a:r>
              <a:rPr lang="en-US" sz="2800" dirty="0" smtClean="0">
                <a:latin typeface="Agency FB" pitchFamily="34" charset="0"/>
              </a:rPr>
              <a:t> </a:t>
            </a:r>
            <a:r>
              <a:rPr lang="en-US" sz="2800" dirty="0" err="1" smtClean="0">
                <a:latin typeface="Agency FB" pitchFamily="34" charset="0"/>
              </a:rPr>
              <a:t>kerja</a:t>
            </a:r>
            <a:r>
              <a:rPr lang="en-US" sz="2800" dirty="0" smtClean="0">
                <a:latin typeface="Agency FB" pitchFamily="34" charset="0"/>
              </a:rPr>
              <a:t>, </a:t>
            </a:r>
            <a:r>
              <a:rPr lang="en-US" sz="2800" dirty="0" err="1" smtClean="0">
                <a:latin typeface="Agency FB" pitchFamily="34" charset="0"/>
              </a:rPr>
              <a:t>dan</a:t>
            </a:r>
            <a:r>
              <a:rPr lang="en-US" sz="2800" dirty="0" smtClean="0">
                <a:latin typeface="Agency FB" pitchFamily="34" charset="0"/>
              </a:rPr>
              <a:t> </a:t>
            </a:r>
            <a:r>
              <a:rPr lang="en-US" sz="2800" dirty="0" err="1" smtClean="0">
                <a:latin typeface="Agency FB" pitchFamily="34" charset="0"/>
              </a:rPr>
              <a:t>kualitas</a:t>
            </a:r>
            <a:r>
              <a:rPr lang="en-US" sz="2800" dirty="0" smtClean="0">
                <a:latin typeface="Agency FB" pitchFamily="34" charset="0"/>
              </a:rPr>
              <a:t>.</a:t>
            </a:r>
          </a:p>
        </p:txBody>
      </p:sp>
      <p:sp>
        <p:nvSpPr>
          <p:cNvPr id="4" name="Slide Number Placeholder 5"/>
          <p:cNvSpPr>
            <a:spLocks noGrp="1"/>
          </p:cNvSpPr>
          <p:nvPr>
            <p:ph type="sldNum" sz="quarter" idx="12"/>
          </p:nvPr>
        </p:nvSpPr>
        <p:spPr/>
        <p:txBody>
          <a:bodyPr/>
          <a:lstStyle/>
          <a:p>
            <a:pPr>
              <a:defRPr/>
            </a:pPr>
            <a:fld id="{A3319C63-AFD7-47BF-82B2-B07294950FAD}" type="slidenum">
              <a:rPr lang="en-US"/>
              <a:pPr>
                <a:defRPr/>
              </a:pPr>
              <a:t>10</a:t>
            </a:fld>
            <a:endParaRPr lang="en-US"/>
          </a:p>
        </p:txBody>
      </p:sp>
      <p:sp>
        <p:nvSpPr>
          <p:cNvPr id="6" name="Rectangle 2"/>
          <p:cNvSpPr txBox="1">
            <a:spLocks noChangeArrowheads="1"/>
          </p:cNvSpPr>
          <p:nvPr/>
        </p:nvSpPr>
        <p:spPr>
          <a:xfrm>
            <a:off x="10332" y="0"/>
            <a:ext cx="9133668" cy="914400"/>
          </a:xfrm>
          <a:prstGeom prst="rect">
            <a:avLst/>
          </a:prstGeom>
          <a:solidFill>
            <a:schemeClr val="tx2">
              <a:lumMod val="5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defRPr/>
            </a:pPr>
            <a:r>
              <a:rPr lang="en-US" sz="3600" b="1" smtClean="0">
                <a:solidFill>
                  <a:schemeClr val="bg1"/>
                </a:solidFill>
                <a:latin typeface="Agency FB" pitchFamily="34" charset="0"/>
              </a:rPr>
              <a:t>Strategi Operasi</a:t>
            </a:r>
            <a:endParaRPr lang="en-US" sz="4800" b="1" dirty="0">
              <a:solidFill>
                <a:schemeClr val="bg1"/>
              </a:solidFill>
              <a:latin typeface="Agency FB" pitchFamily="34" charset="0"/>
            </a:endParaRPr>
          </a:p>
        </p:txBody>
      </p:sp>
    </p:spTree>
    <p:extLst>
      <p:ext uri="{BB962C8B-B14F-4D97-AF65-F5344CB8AC3E}">
        <p14:creationId xmlns:p14="http://schemas.microsoft.com/office/powerpoint/2010/main" val="327995776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2916" y="-19373"/>
            <a:ext cx="9156915" cy="1086174"/>
          </a:xfrm>
          <a:solidFill>
            <a:schemeClr val="tx2">
              <a:lumMod val="50000"/>
            </a:schemeClr>
          </a:solidFill>
        </p:spPr>
        <p:txBody>
          <a:bodyPr>
            <a:noAutofit/>
          </a:bodyPr>
          <a:lstStyle/>
          <a:p>
            <a:pPr algn="r" eaLnBrk="1" hangingPunct="1">
              <a:defRPr/>
            </a:pPr>
            <a:r>
              <a:rPr lang="en-US" sz="3200" b="1" dirty="0" err="1" smtClean="0">
                <a:solidFill>
                  <a:schemeClr val="bg1"/>
                </a:solidFill>
                <a:latin typeface="Agency FB" pitchFamily="34" charset="0"/>
              </a:rPr>
              <a:t>Keputusan</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Desain</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dan</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Pemanfaatan</a:t>
            </a:r>
            <a:r>
              <a:rPr lang="en-US" sz="3200" b="1" dirty="0" smtClean="0">
                <a:solidFill>
                  <a:schemeClr val="bg1"/>
                </a:solidFill>
                <a:latin typeface="Agency FB" pitchFamily="34" charset="0"/>
              </a:rPr>
              <a:t> </a:t>
            </a:r>
            <a:r>
              <a:rPr lang="en-US" sz="3200" b="1" dirty="0" smtClean="0">
                <a:solidFill>
                  <a:schemeClr val="bg1"/>
                </a:solidFill>
                <a:latin typeface="Agency FB" pitchFamily="34" charset="0"/>
              </a:rPr>
              <a:t/>
            </a:r>
            <a:br>
              <a:rPr lang="en-US" sz="3200" b="1" dirty="0" smtClean="0">
                <a:solidFill>
                  <a:schemeClr val="bg1"/>
                </a:solidFill>
                <a:latin typeface="Agency FB" pitchFamily="34" charset="0"/>
              </a:rPr>
            </a:br>
            <a:r>
              <a:rPr lang="en-US" sz="3200" b="1" dirty="0" err="1" smtClean="0">
                <a:solidFill>
                  <a:schemeClr val="bg1"/>
                </a:solidFill>
                <a:latin typeface="Agency FB" pitchFamily="34" charset="0"/>
              </a:rPr>
              <a:t>dalam</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Operasi</a:t>
            </a:r>
            <a:r>
              <a:rPr lang="en-US" sz="3200" b="1" dirty="0" smtClean="0">
                <a:solidFill>
                  <a:schemeClr val="bg1"/>
                </a:solidFill>
                <a:latin typeface="Agency FB" pitchFamily="34" charset="0"/>
              </a:rPr>
              <a:t> </a:t>
            </a:r>
            <a:r>
              <a:rPr lang="en-US" sz="4000" b="1" dirty="0" smtClean="0">
                <a:solidFill>
                  <a:schemeClr val="bg1"/>
                </a:solidFill>
                <a:latin typeface="Agency FB" pitchFamily="34" charset="0"/>
              </a:rPr>
              <a:t> </a:t>
            </a:r>
            <a:endParaRPr lang="en-US" sz="5400" b="1" dirty="0" smtClean="0">
              <a:solidFill>
                <a:schemeClr val="bg1"/>
              </a:solidFill>
              <a:latin typeface="Agency FB" pitchFamily="34" charset="0"/>
            </a:endParaRPr>
          </a:p>
        </p:txBody>
      </p:sp>
      <p:sp>
        <p:nvSpPr>
          <p:cNvPr id="137219" name="Rectangle 3"/>
          <p:cNvSpPr>
            <a:spLocks noGrp="1" noChangeArrowheads="1"/>
          </p:cNvSpPr>
          <p:nvPr>
            <p:ph idx="1"/>
          </p:nvPr>
        </p:nvSpPr>
        <p:spPr>
          <a:xfrm>
            <a:off x="381000" y="1752600"/>
            <a:ext cx="8369300" cy="4724400"/>
          </a:xfrm>
        </p:spPr>
        <p:txBody>
          <a:bodyPr/>
          <a:lstStyle/>
          <a:p>
            <a:pPr algn="just" eaLnBrk="1" hangingPunct="1">
              <a:buFont typeface="Wingdings" pitchFamily="2" charset="2"/>
              <a:buNone/>
              <a:defRPr/>
            </a:pPr>
            <a:r>
              <a:rPr lang="en-US" sz="3200" b="1" dirty="0" err="1" smtClean="0">
                <a:latin typeface="Arial" charset="0"/>
              </a:rPr>
              <a:t>Proses</a:t>
            </a:r>
            <a:endParaRPr lang="en-US" sz="3200" b="1" dirty="0" smtClean="0">
              <a:latin typeface="Arial" charset="0"/>
            </a:endParaRPr>
          </a:p>
          <a:p>
            <a:pPr algn="just" eaLnBrk="1" hangingPunct="1">
              <a:buFont typeface="Wingdings" pitchFamily="2" charset="2"/>
              <a:buChar char="q"/>
              <a:defRPr/>
            </a:pPr>
            <a:r>
              <a:rPr lang="en-US" sz="2400" b="1" dirty="0" err="1" smtClean="0">
                <a:latin typeface="Arial" charset="0"/>
              </a:rPr>
              <a:t>Menyeleksi</a:t>
            </a:r>
            <a:r>
              <a:rPr lang="en-US" sz="2400" b="1" dirty="0" smtClean="0">
                <a:latin typeface="Arial" charset="0"/>
              </a:rPr>
              <a:t> </a:t>
            </a:r>
            <a:r>
              <a:rPr lang="en-US" sz="2400" b="1" dirty="0" err="1" smtClean="0">
                <a:latin typeface="Arial" charset="0"/>
              </a:rPr>
              <a:t>tipe</a:t>
            </a:r>
            <a:r>
              <a:rPr lang="en-US" sz="2400" b="1" dirty="0" smtClean="0">
                <a:latin typeface="Arial" charset="0"/>
              </a:rPr>
              <a:t> </a:t>
            </a:r>
            <a:r>
              <a:rPr lang="en-US" sz="2400" b="1" dirty="0" err="1" smtClean="0">
                <a:latin typeface="Arial" charset="0"/>
              </a:rPr>
              <a:t>proses</a:t>
            </a:r>
            <a:r>
              <a:rPr lang="en-US" sz="2400" b="1" dirty="0" smtClean="0">
                <a:latin typeface="Arial" charset="0"/>
              </a:rPr>
              <a:t>	    </a:t>
            </a:r>
            <a:r>
              <a:rPr lang="en-US" sz="2400" b="1" dirty="0" err="1" smtClean="0">
                <a:latin typeface="Arial" charset="0"/>
              </a:rPr>
              <a:t>Analisis</a:t>
            </a:r>
            <a:r>
              <a:rPr lang="en-US" sz="2400" b="1" dirty="0" smtClean="0">
                <a:latin typeface="Arial" charset="0"/>
              </a:rPr>
              <a:t> </a:t>
            </a:r>
            <a:r>
              <a:rPr lang="en-US" sz="2400" b="1" dirty="0" err="1" smtClean="0">
                <a:latin typeface="Arial" charset="0"/>
              </a:rPr>
              <a:t>arus</a:t>
            </a:r>
            <a:r>
              <a:rPr lang="en-US" sz="2400" b="1" dirty="0" smtClean="0">
                <a:latin typeface="Arial" charset="0"/>
              </a:rPr>
              <a:t> </a:t>
            </a:r>
            <a:r>
              <a:rPr lang="en-US" sz="2400" b="1" dirty="0" err="1" smtClean="0">
                <a:latin typeface="Arial" charset="0"/>
              </a:rPr>
              <a:t>proses</a:t>
            </a:r>
            <a:endParaRPr lang="en-US" sz="2400" b="1" dirty="0" smtClean="0">
              <a:latin typeface="Arial" charset="0"/>
            </a:endParaRPr>
          </a:p>
          <a:p>
            <a:pPr algn="just" eaLnBrk="1" hangingPunct="1">
              <a:buFont typeface="Wingdings" pitchFamily="2" charset="2"/>
              <a:buChar char="q"/>
              <a:defRPr/>
            </a:pPr>
            <a:r>
              <a:rPr lang="en-US" sz="2400" b="1" dirty="0" err="1" smtClean="0">
                <a:latin typeface="Arial" charset="0"/>
              </a:rPr>
              <a:t>Memilih</a:t>
            </a:r>
            <a:r>
              <a:rPr lang="en-US" sz="2400" b="1" dirty="0" smtClean="0">
                <a:latin typeface="Arial" charset="0"/>
              </a:rPr>
              <a:t> </a:t>
            </a:r>
            <a:r>
              <a:rPr lang="en-US" sz="2400" b="1" dirty="0" err="1" smtClean="0">
                <a:latin typeface="Arial" charset="0"/>
              </a:rPr>
              <a:t>Peralatan</a:t>
            </a:r>
            <a:r>
              <a:rPr lang="en-US" sz="2400" b="1" dirty="0" smtClean="0">
                <a:latin typeface="Arial" charset="0"/>
              </a:rPr>
              <a:t> 		    </a:t>
            </a:r>
            <a:r>
              <a:rPr lang="en-US" sz="2400" b="1" dirty="0" err="1" smtClean="0">
                <a:latin typeface="Arial" charset="0"/>
              </a:rPr>
              <a:t>Memelihara</a:t>
            </a:r>
            <a:r>
              <a:rPr lang="en-US" sz="2400" b="1" dirty="0" smtClean="0">
                <a:latin typeface="Arial" charset="0"/>
              </a:rPr>
              <a:t> </a:t>
            </a:r>
            <a:r>
              <a:rPr lang="en-US" sz="2400" b="1" dirty="0" err="1" smtClean="0">
                <a:latin typeface="Arial" charset="0"/>
              </a:rPr>
              <a:t>peralatan</a:t>
            </a:r>
            <a:endParaRPr lang="en-US" sz="2400" b="1" dirty="0" smtClean="0">
              <a:latin typeface="Arial" charset="0"/>
            </a:endParaRPr>
          </a:p>
          <a:p>
            <a:pPr algn="just" eaLnBrk="1" hangingPunct="1">
              <a:buFont typeface="Wingdings" pitchFamily="2" charset="2"/>
              <a:buNone/>
              <a:defRPr/>
            </a:pPr>
            <a:endParaRPr lang="en-US" sz="900" dirty="0" smtClean="0">
              <a:latin typeface="Arial" charset="0"/>
            </a:endParaRPr>
          </a:p>
          <a:p>
            <a:pPr algn="just" eaLnBrk="1" hangingPunct="1">
              <a:buFont typeface="Wingdings" pitchFamily="2" charset="2"/>
              <a:buNone/>
              <a:defRPr/>
            </a:pPr>
            <a:endParaRPr lang="en-US" sz="900" dirty="0" smtClean="0">
              <a:latin typeface="Arial" charset="0"/>
            </a:endParaRPr>
          </a:p>
          <a:p>
            <a:pPr algn="just" eaLnBrk="1" hangingPunct="1">
              <a:buFont typeface="Wingdings" pitchFamily="2" charset="2"/>
              <a:buNone/>
              <a:defRPr/>
            </a:pPr>
            <a:r>
              <a:rPr lang="en-US" sz="3200" b="1" dirty="0" err="1" smtClean="0">
                <a:latin typeface="Arial" charset="0"/>
              </a:rPr>
              <a:t>Kapasitas</a:t>
            </a:r>
            <a:endParaRPr lang="en-US" sz="3200" b="1" dirty="0" smtClean="0">
              <a:latin typeface="Arial" charset="0"/>
            </a:endParaRPr>
          </a:p>
          <a:p>
            <a:pPr algn="just" eaLnBrk="1" hangingPunct="1">
              <a:buFont typeface="Wingdings" pitchFamily="2" charset="2"/>
              <a:buChar char="q"/>
              <a:defRPr/>
            </a:pPr>
            <a:r>
              <a:rPr lang="en-US" sz="2400" b="1" dirty="0" err="1" smtClean="0">
                <a:latin typeface="Arial" charset="0"/>
              </a:rPr>
              <a:t>Menetapkan</a:t>
            </a:r>
            <a:r>
              <a:rPr lang="en-US" sz="2400" b="1" dirty="0" smtClean="0">
                <a:latin typeface="Arial" charset="0"/>
              </a:rPr>
              <a:t> </a:t>
            </a:r>
            <a:r>
              <a:rPr lang="en-US" sz="2400" b="1" dirty="0" err="1" smtClean="0">
                <a:latin typeface="Arial" charset="0"/>
              </a:rPr>
              <a:t>ukuran</a:t>
            </a:r>
            <a:r>
              <a:rPr lang="en-US" sz="2400" b="1" dirty="0" smtClean="0">
                <a:latin typeface="Arial" charset="0"/>
              </a:rPr>
              <a:t> </a:t>
            </a:r>
            <a:r>
              <a:rPr lang="en-US" sz="2400" b="1" dirty="0" err="1" smtClean="0">
                <a:latin typeface="Arial" charset="0"/>
              </a:rPr>
              <a:t>fasilitas</a:t>
            </a:r>
            <a:r>
              <a:rPr lang="en-US" sz="2400" b="1" dirty="0" smtClean="0">
                <a:latin typeface="Arial" charset="0"/>
              </a:rPr>
              <a:t>	    </a:t>
            </a:r>
            <a:r>
              <a:rPr lang="en-US" sz="2400" b="1" dirty="0" err="1" smtClean="0">
                <a:latin typeface="Arial" charset="0"/>
              </a:rPr>
              <a:t>Memutuskan</a:t>
            </a:r>
            <a:r>
              <a:rPr lang="en-US" sz="2400" b="1" dirty="0" smtClean="0">
                <a:latin typeface="Arial" charset="0"/>
              </a:rPr>
              <a:t> </a:t>
            </a:r>
            <a:r>
              <a:rPr lang="en-US" sz="2400" b="1" dirty="0" err="1" smtClean="0">
                <a:latin typeface="Arial" charset="0"/>
              </a:rPr>
              <a:t>lembur</a:t>
            </a:r>
            <a:endParaRPr lang="en-US" sz="2400" b="1" dirty="0" smtClean="0">
              <a:latin typeface="Arial" charset="0"/>
            </a:endParaRPr>
          </a:p>
          <a:p>
            <a:pPr algn="just" eaLnBrk="1" hangingPunct="1">
              <a:buFont typeface="Wingdings" pitchFamily="2" charset="2"/>
              <a:buChar char="q"/>
              <a:defRPr/>
            </a:pPr>
            <a:r>
              <a:rPr lang="en-US" sz="2400" b="1" dirty="0" err="1" smtClean="0">
                <a:latin typeface="Arial" charset="0"/>
              </a:rPr>
              <a:t>Menetapkan</a:t>
            </a:r>
            <a:r>
              <a:rPr lang="en-US" sz="2400" b="1" dirty="0" smtClean="0">
                <a:latin typeface="Arial" charset="0"/>
              </a:rPr>
              <a:t> </a:t>
            </a:r>
            <a:r>
              <a:rPr lang="en-US" sz="2400" b="1" dirty="0" err="1" smtClean="0">
                <a:latin typeface="Arial" charset="0"/>
              </a:rPr>
              <a:t>lokasi</a:t>
            </a:r>
            <a:r>
              <a:rPr lang="en-US" sz="2400" b="1" dirty="0" smtClean="0">
                <a:latin typeface="Arial" charset="0"/>
              </a:rPr>
              <a:t> </a:t>
            </a:r>
            <a:r>
              <a:rPr lang="en-US" sz="2400" b="1" dirty="0" err="1" smtClean="0">
                <a:latin typeface="Arial" charset="0"/>
              </a:rPr>
              <a:t>fasilitas</a:t>
            </a:r>
            <a:r>
              <a:rPr lang="en-US" sz="2400" b="1" dirty="0" smtClean="0">
                <a:latin typeface="Arial" charset="0"/>
              </a:rPr>
              <a:t>	    </a:t>
            </a:r>
            <a:r>
              <a:rPr lang="en-US" sz="2400" b="1" dirty="0" err="1" smtClean="0">
                <a:latin typeface="Arial" charset="0"/>
              </a:rPr>
              <a:t>Mengatur</a:t>
            </a:r>
            <a:r>
              <a:rPr lang="en-US" sz="2400" b="1" dirty="0" smtClean="0">
                <a:latin typeface="Arial" charset="0"/>
              </a:rPr>
              <a:t> sub </a:t>
            </a:r>
            <a:r>
              <a:rPr lang="en-US" sz="2400" b="1" dirty="0" err="1" smtClean="0">
                <a:latin typeface="Arial" charset="0"/>
              </a:rPr>
              <a:t>kontrak</a:t>
            </a:r>
            <a:endParaRPr lang="en-US" sz="2400" b="1" dirty="0" smtClean="0">
              <a:latin typeface="Arial" charset="0"/>
            </a:endParaRPr>
          </a:p>
          <a:p>
            <a:pPr algn="just" eaLnBrk="1" hangingPunct="1">
              <a:buFont typeface="Wingdings" pitchFamily="2" charset="2"/>
              <a:buChar char="q"/>
              <a:defRPr/>
            </a:pPr>
            <a:r>
              <a:rPr lang="en-US" sz="2400" b="1" dirty="0" err="1" smtClean="0">
                <a:latin typeface="Arial" charset="0"/>
              </a:rPr>
              <a:t>Menetapkan</a:t>
            </a:r>
            <a:r>
              <a:rPr lang="en-US" sz="2400" b="1" dirty="0" smtClean="0">
                <a:latin typeface="Arial" charset="0"/>
              </a:rPr>
              <a:t> </a:t>
            </a:r>
            <a:r>
              <a:rPr lang="en-US" sz="2400" b="1" dirty="0" err="1" smtClean="0">
                <a:latin typeface="Arial" charset="0"/>
              </a:rPr>
              <a:t>tingkat</a:t>
            </a:r>
            <a:r>
              <a:rPr lang="en-US" sz="2400" b="1" dirty="0" smtClean="0">
                <a:latin typeface="Arial" charset="0"/>
              </a:rPr>
              <a:t> </a:t>
            </a:r>
            <a:r>
              <a:rPr lang="en-US" sz="2400" b="1" dirty="0" err="1" smtClean="0">
                <a:latin typeface="Arial" charset="0"/>
              </a:rPr>
              <a:t>tenaga</a:t>
            </a:r>
            <a:r>
              <a:rPr lang="en-US" sz="2400" b="1" dirty="0" smtClean="0">
                <a:latin typeface="Arial" charset="0"/>
              </a:rPr>
              <a:t>       </a:t>
            </a:r>
            <a:r>
              <a:rPr lang="en-US" sz="2400" b="1" dirty="0" err="1" smtClean="0">
                <a:latin typeface="Arial" charset="0"/>
              </a:rPr>
              <a:t>Menetapkan</a:t>
            </a:r>
            <a:r>
              <a:rPr lang="en-US" sz="2400" b="1" dirty="0" smtClean="0">
                <a:latin typeface="Arial" charset="0"/>
              </a:rPr>
              <a:t> </a:t>
            </a:r>
            <a:r>
              <a:rPr lang="en-US" sz="2400" b="1" dirty="0" err="1" smtClean="0">
                <a:latin typeface="Arial" charset="0"/>
              </a:rPr>
              <a:t>jadwal</a:t>
            </a:r>
            <a:endParaRPr lang="en-US" sz="2400" b="1" dirty="0" smtClean="0">
              <a:latin typeface="Arial" charset="0"/>
            </a:endParaRPr>
          </a:p>
          <a:p>
            <a:pPr algn="just" eaLnBrk="1" hangingPunct="1">
              <a:buFont typeface="Wingdings" pitchFamily="2" charset="2"/>
              <a:buNone/>
              <a:defRPr/>
            </a:pPr>
            <a:r>
              <a:rPr lang="en-US" sz="2400" dirty="0" smtClean="0">
                <a:latin typeface="Arial" charset="0"/>
              </a:rPr>
              <a:t>    </a:t>
            </a:r>
            <a:r>
              <a:rPr lang="en-US" sz="2400" dirty="0" err="1" smtClean="0">
                <a:latin typeface="Arial" charset="0"/>
              </a:rPr>
              <a:t>kerja</a:t>
            </a:r>
            <a:endParaRPr lang="en-US" sz="2400" dirty="0" smtClean="0">
              <a:latin typeface="Arial" charset="0"/>
            </a:endParaRPr>
          </a:p>
          <a:p>
            <a:pPr algn="just" eaLnBrk="1" hangingPunct="1">
              <a:buFont typeface="Wingdings" pitchFamily="2" charset="2"/>
              <a:buNone/>
              <a:defRPr/>
            </a:pPr>
            <a:endParaRPr lang="en-US" sz="2800" dirty="0" smtClean="0">
              <a:latin typeface="Arial" charset="0"/>
            </a:endParaRPr>
          </a:p>
        </p:txBody>
      </p:sp>
      <p:sp>
        <p:nvSpPr>
          <p:cNvPr id="4" name="Slide Number Placeholder 5"/>
          <p:cNvSpPr>
            <a:spLocks noGrp="1"/>
          </p:cNvSpPr>
          <p:nvPr>
            <p:ph type="sldNum" sz="quarter" idx="12"/>
          </p:nvPr>
        </p:nvSpPr>
        <p:spPr/>
        <p:txBody>
          <a:bodyPr/>
          <a:lstStyle/>
          <a:p>
            <a:pPr>
              <a:defRPr/>
            </a:pPr>
            <a:fld id="{F71ACE54-BB06-4B83-A778-182436A645E9}" type="slidenum">
              <a:rPr lang="en-US"/>
              <a:pPr>
                <a:defRPr/>
              </a:pPr>
              <a:t>11</a:t>
            </a:fld>
            <a:endParaRPr lang="en-US"/>
          </a:p>
        </p:txBody>
      </p:sp>
    </p:spTree>
    <p:extLst>
      <p:ext uri="{BB962C8B-B14F-4D97-AF65-F5344CB8AC3E}">
        <p14:creationId xmlns:p14="http://schemas.microsoft.com/office/powerpoint/2010/main" val="303620547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idx="1"/>
          </p:nvPr>
        </p:nvSpPr>
        <p:spPr>
          <a:xfrm>
            <a:off x="381000" y="1676400"/>
            <a:ext cx="8369300" cy="4724400"/>
          </a:xfrm>
        </p:spPr>
        <p:txBody>
          <a:bodyPr/>
          <a:lstStyle/>
          <a:p>
            <a:pPr algn="just" eaLnBrk="1" hangingPunct="1">
              <a:lnSpc>
                <a:spcPct val="90000"/>
              </a:lnSpc>
              <a:buFont typeface="Wingdings" pitchFamily="2" charset="2"/>
              <a:buNone/>
              <a:defRPr/>
            </a:pPr>
            <a:r>
              <a:rPr lang="en-US" sz="3200" b="1" dirty="0" err="1" smtClean="0">
                <a:latin typeface="Arial" charset="0"/>
              </a:rPr>
              <a:t>Sediaan</a:t>
            </a:r>
            <a:endParaRPr lang="en-US" sz="3200" b="1" dirty="0" smtClean="0">
              <a:latin typeface="Arial" charset="0"/>
            </a:endParaRPr>
          </a:p>
          <a:p>
            <a:pPr algn="just" eaLnBrk="1" hangingPunct="1">
              <a:lnSpc>
                <a:spcPct val="90000"/>
              </a:lnSpc>
              <a:buFont typeface="Wingdings" pitchFamily="2" charset="2"/>
              <a:buChar char="q"/>
              <a:defRPr/>
            </a:pPr>
            <a:r>
              <a:rPr lang="en-US" sz="2000" b="1" dirty="0" err="1" smtClean="0">
                <a:latin typeface="Arial" charset="0"/>
              </a:rPr>
              <a:t>Menetapkan</a:t>
            </a:r>
            <a:r>
              <a:rPr lang="en-US" sz="2000" b="1" dirty="0" smtClean="0">
                <a:latin typeface="Arial" charset="0"/>
              </a:rPr>
              <a:t> </a:t>
            </a:r>
            <a:r>
              <a:rPr lang="en-US" sz="2000" b="1" dirty="0" err="1" smtClean="0">
                <a:latin typeface="Arial" charset="0"/>
              </a:rPr>
              <a:t>ukuran</a:t>
            </a:r>
            <a:r>
              <a:rPr lang="en-US" sz="2000" b="1" dirty="0" smtClean="0">
                <a:latin typeface="Arial" charset="0"/>
              </a:rPr>
              <a:t> </a:t>
            </a:r>
            <a:r>
              <a:rPr lang="en-US" sz="2000" b="1" dirty="0" err="1" smtClean="0">
                <a:latin typeface="Arial" charset="0"/>
              </a:rPr>
              <a:t>sediaan</a:t>
            </a:r>
            <a:r>
              <a:rPr lang="en-US" sz="2000" b="1" dirty="0" smtClean="0">
                <a:latin typeface="Arial" charset="0"/>
              </a:rPr>
              <a:t>	</a:t>
            </a:r>
            <a:r>
              <a:rPr lang="en-US" sz="2000" b="1" dirty="0" err="1" smtClean="0">
                <a:latin typeface="Arial" charset="0"/>
              </a:rPr>
              <a:t>Memutuskan</a:t>
            </a:r>
            <a:r>
              <a:rPr lang="en-US" sz="2000" b="1" dirty="0" smtClean="0">
                <a:latin typeface="Arial" charset="0"/>
              </a:rPr>
              <a:t> </a:t>
            </a:r>
            <a:r>
              <a:rPr lang="en-US" sz="2000" b="1" dirty="0" err="1" smtClean="0">
                <a:latin typeface="Arial" charset="0"/>
              </a:rPr>
              <a:t>kapan</a:t>
            </a:r>
            <a:r>
              <a:rPr lang="en-US" sz="2000" b="1" dirty="0" smtClean="0">
                <a:latin typeface="Arial" charset="0"/>
              </a:rPr>
              <a:t> </a:t>
            </a:r>
            <a:r>
              <a:rPr lang="en-US" sz="2000" b="1" dirty="0" err="1" smtClean="0">
                <a:latin typeface="Arial" charset="0"/>
              </a:rPr>
              <a:t>dan</a:t>
            </a:r>
            <a:r>
              <a:rPr lang="en-US" sz="2000" b="1" dirty="0" smtClean="0">
                <a:latin typeface="Arial" charset="0"/>
              </a:rPr>
              <a:t> </a:t>
            </a:r>
          </a:p>
          <a:p>
            <a:pPr algn="just" eaLnBrk="1" hangingPunct="1">
              <a:lnSpc>
                <a:spcPct val="90000"/>
              </a:lnSpc>
              <a:buFont typeface="Wingdings" pitchFamily="2" charset="2"/>
              <a:buChar char="q"/>
              <a:defRPr/>
            </a:pPr>
            <a:r>
              <a:rPr lang="en-US" sz="2000" b="1" dirty="0" err="1" smtClean="0">
                <a:latin typeface="Arial" charset="0"/>
              </a:rPr>
              <a:t>Mendesain</a:t>
            </a:r>
            <a:r>
              <a:rPr lang="en-US" sz="2000" b="1" dirty="0" smtClean="0">
                <a:latin typeface="Arial" charset="0"/>
              </a:rPr>
              <a:t> </a:t>
            </a:r>
            <a:r>
              <a:rPr lang="en-US" sz="2000" b="1" dirty="0" err="1" smtClean="0">
                <a:latin typeface="Arial" charset="0"/>
              </a:rPr>
              <a:t>sistem</a:t>
            </a:r>
            <a:r>
              <a:rPr lang="en-US" sz="2000" b="1" dirty="0" smtClean="0">
                <a:latin typeface="Arial" charset="0"/>
              </a:rPr>
              <a:t> </a:t>
            </a:r>
            <a:r>
              <a:rPr lang="en-US" sz="2000" b="1" dirty="0" err="1" smtClean="0">
                <a:latin typeface="Arial" charset="0"/>
              </a:rPr>
              <a:t>pengen</a:t>
            </a:r>
            <a:r>
              <a:rPr lang="en-US" sz="2000" b="1" dirty="0" smtClean="0">
                <a:latin typeface="Arial" charset="0"/>
              </a:rPr>
              <a:t>-              </a:t>
            </a:r>
            <a:r>
              <a:rPr lang="en-US" sz="2000" b="1" dirty="0" err="1" smtClean="0">
                <a:latin typeface="Arial" charset="0"/>
              </a:rPr>
              <a:t>Berapa</a:t>
            </a:r>
            <a:r>
              <a:rPr lang="en-US" sz="2000" b="1" dirty="0" smtClean="0">
                <a:latin typeface="Arial" charset="0"/>
              </a:rPr>
              <a:t> </a:t>
            </a:r>
            <a:r>
              <a:rPr lang="en-US" sz="2000" b="1" dirty="0" err="1" smtClean="0">
                <a:latin typeface="Arial" charset="0"/>
              </a:rPr>
              <a:t>besar</a:t>
            </a:r>
            <a:r>
              <a:rPr lang="en-US" sz="2000" b="1" dirty="0" smtClean="0">
                <a:latin typeface="Arial" charset="0"/>
              </a:rPr>
              <a:t> </a:t>
            </a:r>
            <a:r>
              <a:rPr lang="en-US" sz="2000" b="1" dirty="0" err="1" smtClean="0">
                <a:latin typeface="Arial" charset="0"/>
              </a:rPr>
              <a:t>pesanan</a:t>
            </a:r>
            <a:endParaRPr lang="en-US" sz="2000" b="1" dirty="0" smtClean="0">
              <a:latin typeface="Arial" charset="0"/>
            </a:endParaRPr>
          </a:p>
          <a:p>
            <a:pPr algn="just" eaLnBrk="1" hangingPunct="1">
              <a:lnSpc>
                <a:spcPct val="90000"/>
              </a:lnSpc>
              <a:buFont typeface="Wingdings" pitchFamily="2" charset="2"/>
              <a:buNone/>
              <a:defRPr/>
            </a:pPr>
            <a:r>
              <a:rPr lang="en-US" sz="2000" b="1" dirty="0" smtClean="0">
                <a:latin typeface="Arial" charset="0"/>
              </a:rPr>
              <a:t>     </a:t>
            </a:r>
            <a:r>
              <a:rPr lang="en-US" sz="2000" b="1" dirty="0" err="1" smtClean="0">
                <a:latin typeface="Arial" charset="0"/>
              </a:rPr>
              <a:t>dalian</a:t>
            </a:r>
            <a:r>
              <a:rPr lang="en-US" sz="2000" b="1" dirty="0" smtClean="0">
                <a:latin typeface="Arial" charset="0"/>
              </a:rPr>
              <a:t> </a:t>
            </a:r>
            <a:r>
              <a:rPr lang="en-US" sz="2000" b="1" dirty="0" err="1" smtClean="0">
                <a:latin typeface="Arial" charset="0"/>
              </a:rPr>
              <a:t>sediaan</a:t>
            </a:r>
            <a:endParaRPr lang="en-US" sz="2000" b="1" dirty="0" smtClean="0">
              <a:latin typeface="Arial" charset="0"/>
            </a:endParaRPr>
          </a:p>
          <a:p>
            <a:pPr algn="just" eaLnBrk="1" hangingPunct="1">
              <a:lnSpc>
                <a:spcPct val="90000"/>
              </a:lnSpc>
              <a:buFont typeface="Wingdings" pitchFamily="2" charset="2"/>
              <a:buChar char="q"/>
              <a:defRPr/>
            </a:pPr>
            <a:r>
              <a:rPr lang="en-US" sz="2000" b="1" dirty="0" err="1" smtClean="0">
                <a:latin typeface="Arial" charset="0"/>
              </a:rPr>
              <a:t>Memutuskan</a:t>
            </a:r>
            <a:r>
              <a:rPr lang="en-US" sz="2000" b="1" dirty="0" smtClean="0">
                <a:latin typeface="Arial" charset="0"/>
              </a:rPr>
              <a:t> </a:t>
            </a:r>
            <a:r>
              <a:rPr lang="en-US" sz="2000" b="1" dirty="0" err="1" smtClean="0">
                <a:latin typeface="Arial" charset="0"/>
              </a:rPr>
              <a:t>tempat</a:t>
            </a:r>
            <a:r>
              <a:rPr lang="en-US" sz="2000" b="1" dirty="0" smtClean="0">
                <a:latin typeface="Arial" charset="0"/>
              </a:rPr>
              <a:t> </a:t>
            </a:r>
            <a:r>
              <a:rPr lang="en-US" sz="2000" b="1" dirty="0" err="1" smtClean="0">
                <a:latin typeface="Arial" charset="0"/>
              </a:rPr>
              <a:t>sediaan</a:t>
            </a:r>
            <a:r>
              <a:rPr lang="en-US" sz="2400" b="1" dirty="0" smtClean="0">
                <a:latin typeface="Arial" charset="0"/>
              </a:rPr>
              <a:t>		</a:t>
            </a:r>
          </a:p>
          <a:p>
            <a:pPr algn="just" eaLnBrk="1" hangingPunct="1">
              <a:lnSpc>
                <a:spcPct val="90000"/>
              </a:lnSpc>
              <a:buFont typeface="Wingdings" pitchFamily="2" charset="2"/>
              <a:buNone/>
              <a:defRPr/>
            </a:pPr>
            <a:endParaRPr lang="en-US" sz="900" dirty="0" smtClean="0">
              <a:latin typeface="Arial" charset="0"/>
            </a:endParaRPr>
          </a:p>
          <a:p>
            <a:pPr algn="just" eaLnBrk="1" hangingPunct="1">
              <a:lnSpc>
                <a:spcPct val="90000"/>
              </a:lnSpc>
              <a:buFont typeface="Wingdings" pitchFamily="2" charset="2"/>
              <a:buNone/>
              <a:defRPr/>
            </a:pPr>
            <a:endParaRPr lang="en-US" sz="1000" b="1" dirty="0" smtClean="0">
              <a:latin typeface="Arial" charset="0"/>
            </a:endParaRPr>
          </a:p>
          <a:p>
            <a:pPr algn="just" eaLnBrk="1" hangingPunct="1">
              <a:lnSpc>
                <a:spcPct val="90000"/>
              </a:lnSpc>
              <a:buFont typeface="Wingdings" pitchFamily="2" charset="2"/>
              <a:buNone/>
              <a:defRPr/>
            </a:pPr>
            <a:r>
              <a:rPr lang="en-US" sz="3200" b="1" dirty="0" err="1" smtClean="0">
                <a:latin typeface="Arial" charset="0"/>
              </a:rPr>
              <a:t>Tenaga</a:t>
            </a:r>
            <a:r>
              <a:rPr lang="en-US" sz="3200" b="1" dirty="0" smtClean="0">
                <a:latin typeface="Arial" charset="0"/>
              </a:rPr>
              <a:t>  </a:t>
            </a:r>
          </a:p>
          <a:p>
            <a:pPr algn="just" eaLnBrk="1" hangingPunct="1">
              <a:lnSpc>
                <a:spcPct val="90000"/>
              </a:lnSpc>
              <a:buFont typeface="Wingdings" pitchFamily="2" charset="2"/>
              <a:buChar char="q"/>
              <a:defRPr/>
            </a:pPr>
            <a:r>
              <a:rPr lang="en-US" sz="2000" b="1" dirty="0" err="1" smtClean="0">
                <a:latin typeface="Arial" charset="0"/>
              </a:rPr>
              <a:t>Mendesain</a:t>
            </a:r>
            <a:r>
              <a:rPr lang="en-US" sz="2000" b="1" dirty="0" smtClean="0">
                <a:latin typeface="Arial" charset="0"/>
              </a:rPr>
              <a:t> </a:t>
            </a:r>
            <a:r>
              <a:rPr lang="en-US" sz="2000" b="1" dirty="0" err="1" smtClean="0">
                <a:latin typeface="Arial" charset="0"/>
              </a:rPr>
              <a:t>pekerjaan</a:t>
            </a:r>
            <a:r>
              <a:rPr lang="en-US" sz="2000" b="1" dirty="0" smtClean="0">
                <a:latin typeface="Arial" charset="0"/>
              </a:rPr>
              <a:t>		</a:t>
            </a:r>
            <a:r>
              <a:rPr lang="en-US" sz="2000" b="1" dirty="0" err="1" smtClean="0">
                <a:latin typeface="Arial" charset="0"/>
              </a:rPr>
              <a:t>Melakukan</a:t>
            </a:r>
            <a:r>
              <a:rPr lang="en-US" sz="2000" b="1" dirty="0" smtClean="0">
                <a:latin typeface="Arial" charset="0"/>
              </a:rPr>
              <a:t> </a:t>
            </a:r>
            <a:r>
              <a:rPr lang="en-US" sz="2000" b="1" dirty="0" err="1" smtClean="0">
                <a:latin typeface="Arial" charset="0"/>
              </a:rPr>
              <a:t>pengawasan</a:t>
            </a:r>
            <a:endParaRPr lang="en-US" sz="2000" b="1" dirty="0" smtClean="0">
              <a:latin typeface="Arial" charset="0"/>
            </a:endParaRPr>
          </a:p>
          <a:p>
            <a:pPr algn="just" eaLnBrk="1" hangingPunct="1">
              <a:lnSpc>
                <a:spcPct val="90000"/>
              </a:lnSpc>
              <a:buFont typeface="Wingdings" pitchFamily="2" charset="2"/>
              <a:buChar char="q"/>
              <a:defRPr/>
            </a:pPr>
            <a:r>
              <a:rPr lang="en-US" sz="2000" b="1" dirty="0" err="1" smtClean="0">
                <a:latin typeface="Arial" charset="0"/>
              </a:rPr>
              <a:t>Menyeleksi</a:t>
            </a:r>
            <a:r>
              <a:rPr lang="en-US" sz="2000" b="1" dirty="0" smtClean="0">
                <a:latin typeface="Arial" charset="0"/>
              </a:rPr>
              <a:t> </a:t>
            </a:r>
            <a:r>
              <a:rPr lang="en-US" sz="2000" b="1" dirty="0" err="1" smtClean="0">
                <a:latin typeface="Arial" charset="0"/>
              </a:rPr>
              <a:t>sistem</a:t>
            </a:r>
            <a:r>
              <a:rPr lang="en-US" sz="2000" b="1" dirty="0" smtClean="0">
                <a:latin typeface="Arial" charset="0"/>
              </a:rPr>
              <a:t> </a:t>
            </a:r>
            <a:r>
              <a:rPr lang="en-US" sz="2000" b="1" dirty="0" err="1" smtClean="0">
                <a:latin typeface="Arial" charset="0"/>
              </a:rPr>
              <a:t>kompensasi</a:t>
            </a:r>
            <a:r>
              <a:rPr lang="en-US" sz="2000" b="1" dirty="0" smtClean="0">
                <a:latin typeface="Arial" charset="0"/>
              </a:rPr>
              <a:t>	</a:t>
            </a:r>
            <a:r>
              <a:rPr lang="en-US" sz="2000" b="1" dirty="0" err="1" smtClean="0">
                <a:latin typeface="Arial" charset="0"/>
              </a:rPr>
              <a:t>Menetapkan</a:t>
            </a:r>
            <a:r>
              <a:rPr lang="en-US" sz="2000" b="1" dirty="0" smtClean="0">
                <a:latin typeface="Arial" charset="0"/>
              </a:rPr>
              <a:t> </a:t>
            </a:r>
            <a:r>
              <a:rPr lang="en-US" sz="2000" b="1" dirty="0" err="1" smtClean="0">
                <a:latin typeface="Arial" charset="0"/>
              </a:rPr>
              <a:t>standar</a:t>
            </a:r>
            <a:r>
              <a:rPr lang="en-US" sz="2000" b="1" dirty="0" smtClean="0">
                <a:latin typeface="Arial" charset="0"/>
              </a:rPr>
              <a:t> </a:t>
            </a:r>
            <a:r>
              <a:rPr lang="en-US" sz="2000" b="1" dirty="0" err="1" smtClean="0">
                <a:latin typeface="Arial" charset="0"/>
              </a:rPr>
              <a:t>kerja</a:t>
            </a:r>
            <a:endParaRPr lang="en-US" sz="2000" b="1" dirty="0" smtClean="0">
              <a:latin typeface="Arial" charset="0"/>
            </a:endParaRPr>
          </a:p>
          <a:p>
            <a:pPr algn="just" eaLnBrk="1" hangingPunct="1">
              <a:lnSpc>
                <a:spcPct val="90000"/>
              </a:lnSpc>
              <a:buFont typeface="Wingdings" pitchFamily="2" charset="2"/>
              <a:buChar char="q"/>
              <a:defRPr/>
            </a:pPr>
            <a:r>
              <a:rPr lang="en-US" sz="2000" b="1" dirty="0" err="1" smtClean="0">
                <a:latin typeface="Arial" charset="0"/>
              </a:rPr>
              <a:t>Mendesain</a:t>
            </a:r>
            <a:r>
              <a:rPr lang="en-US" sz="2000" b="1" dirty="0" smtClean="0">
                <a:latin typeface="Arial" charset="0"/>
              </a:rPr>
              <a:t> </a:t>
            </a:r>
            <a:r>
              <a:rPr lang="en-US" sz="2000" b="1" dirty="0" err="1" smtClean="0">
                <a:latin typeface="Arial" charset="0"/>
              </a:rPr>
              <a:t>aturan</a:t>
            </a:r>
            <a:r>
              <a:rPr lang="en-US" sz="2000" b="1" dirty="0" smtClean="0">
                <a:latin typeface="Arial" charset="0"/>
              </a:rPr>
              <a:t> </a:t>
            </a:r>
            <a:r>
              <a:rPr lang="en-US" sz="2000" b="1" dirty="0" err="1" smtClean="0">
                <a:latin typeface="Arial" charset="0"/>
              </a:rPr>
              <a:t>kerja</a:t>
            </a:r>
            <a:endParaRPr lang="en-US" sz="2000" dirty="0" smtClean="0">
              <a:latin typeface="Arial" charset="0"/>
            </a:endParaRPr>
          </a:p>
        </p:txBody>
      </p:sp>
      <p:sp>
        <p:nvSpPr>
          <p:cNvPr id="4" name="Slide Number Placeholder 5"/>
          <p:cNvSpPr>
            <a:spLocks noGrp="1"/>
          </p:cNvSpPr>
          <p:nvPr>
            <p:ph type="sldNum" sz="quarter" idx="12"/>
          </p:nvPr>
        </p:nvSpPr>
        <p:spPr/>
        <p:txBody>
          <a:bodyPr/>
          <a:lstStyle/>
          <a:p>
            <a:pPr>
              <a:defRPr/>
            </a:pPr>
            <a:fld id="{4FF012BE-A03C-4B8E-8D53-4969DF4F37F1}" type="slidenum">
              <a:rPr lang="en-US"/>
              <a:pPr>
                <a:defRPr/>
              </a:pPr>
              <a:t>12</a:t>
            </a:fld>
            <a:endParaRPr lang="en-US"/>
          </a:p>
        </p:txBody>
      </p:sp>
      <p:sp>
        <p:nvSpPr>
          <p:cNvPr id="7" name="Rectangle 2"/>
          <p:cNvSpPr>
            <a:spLocks noGrp="1" noChangeArrowheads="1"/>
          </p:cNvSpPr>
          <p:nvPr>
            <p:ph type="title"/>
          </p:nvPr>
        </p:nvSpPr>
        <p:spPr>
          <a:xfrm>
            <a:off x="-12916" y="-19373"/>
            <a:ext cx="9156915" cy="1086174"/>
          </a:xfrm>
          <a:solidFill>
            <a:schemeClr val="tx2">
              <a:lumMod val="50000"/>
            </a:schemeClr>
          </a:solidFill>
        </p:spPr>
        <p:txBody>
          <a:bodyPr>
            <a:noAutofit/>
          </a:bodyPr>
          <a:lstStyle/>
          <a:p>
            <a:pPr algn="r" eaLnBrk="1" hangingPunct="1">
              <a:defRPr/>
            </a:pPr>
            <a:r>
              <a:rPr lang="en-US" sz="3200" b="1" dirty="0" err="1" smtClean="0">
                <a:solidFill>
                  <a:schemeClr val="bg1"/>
                </a:solidFill>
                <a:latin typeface="Agency FB" pitchFamily="34" charset="0"/>
              </a:rPr>
              <a:t>Keputusan</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Desain</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dan</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Pemanfaatan</a:t>
            </a:r>
            <a:r>
              <a:rPr lang="en-US" sz="3200" b="1" dirty="0" smtClean="0">
                <a:solidFill>
                  <a:schemeClr val="bg1"/>
                </a:solidFill>
                <a:latin typeface="Agency FB" pitchFamily="34" charset="0"/>
              </a:rPr>
              <a:t> </a:t>
            </a:r>
            <a:r>
              <a:rPr lang="en-US" sz="3200" b="1" dirty="0" smtClean="0">
                <a:solidFill>
                  <a:schemeClr val="bg1"/>
                </a:solidFill>
                <a:latin typeface="Agency FB" pitchFamily="34" charset="0"/>
              </a:rPr>
              <a:t/>
            </a:r>
            <a:br>
              <a:rPr lang="en-US" sz="3200" b="1" dirty="0" smtClean="0">
                <a:solidFill>
                  <a:schemeClr val="bg1"/>
                </a:solidFill>
                <a:latin typeface="Agency FB" pitchFamily="34" charset="0"/>
              </a:rPr>
            </a:br>
            <a:r>
              <a:rPr lang="en-US" sz="3200" b="1" dirty="0" err="1" smtClean="0">
                <a:solidFill>
                  <a:schemeClr val="bg1"/>
                </a:solidFill>
                <a:latin typeface="Agency FB" pitchFamily="34" charset="0"/>
              </a:rPr>
              <a:t>dalam</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Operasi</a:t>
            </a:r>
            <a:r>
              <a:rPr lang="en-US" sz="3200" b="1" dirty="0" smtClean="0">
                <a:solidFill>
                  <a:schemeClr val="bg1"/>
                </a:solidFill>
                <a:latin typeface="Agency FB" pitchFamily="34" charset="0"/>
              </a:rPr>
              <a:t> </a:t>
            </a:r>
            <a:r>
              <a:rPr lang="en-US" sz="4000" b="1" dirty="0" smtClean="0">
                <a:solidFill>
                  <a:schemeClr val="bg1"/>
                </a:solidFill>
                <a:latin typeface="Agency FB" pitchFamily="34" charset="0"/>
              </a:rPr>
              <a:t> </a:t>
            </a:r>
            <a:endParaRPr lang="en-US" sz="5400" b="1" dirty="0" smtClean="0">
              <a:solidFill>
                <a:schemeClr val="bg1"/>
              </a:solidFill>
              <a:latin typeface="Agency FB" pitchFamily="34" charset="0"/>
            </a:endParaRPr>
          </a:p>
        </p:txBody>
      </p:sp>
    </p:spTree>
    <p:extLst>
      <p:ext uri="{BB962C8B-B14F-4D97-AF65-F5344CB8AC3E}">
        <p14:creationId xmlns:p14="http://schemas.microsoft.com/office/powerpoint/2010/main" val="334261862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a:xfrm>
            <a:off x="581025" y="1981200"/>
            <a:ext cx="8562975" cy="2895600"/>
          </a:xfrm>
        </p:spPr>
        <p:txBody>
          <a:bodyPr>
            <a:noAutofit/>
          </a:bodyPr>
          <a:lstStyle/>
          <a:p>
            <a:pPr marL="365125" indent="-365125" algn="just" eaLnBrk="1" hangingPunct="1">
              <a:buFont typeface="Wingdings" pitchFamily="2" charset="2"/>
              <a:buNone/>
              <a:defRPr/>
            </a:pPr>
            <a:r>
              <a:rPr lang="en-US" sz="4000" dirty="0" err="1" smtClean="0">
                <a:latin typeface="Arial Black" pitchFamily="34" charset="0"/>
              </a:rPr>
              <a:t>Mutu</a:t>
            </a:r>
            <a:endParaRPr lang="en-US" sz="4000" dirty="0" smtClean="0">
              <a:latin typeface="Arial Black" pitchFamily="34" charset="0"/>
            </a:endParaRPr>
          </a:p>
          <a:p>
            <a:pPr marL="457200" indent="-457200" algn="just" eaLnBrk="1" hangingPunct="1">
              <a:buFont typeface="Wingdings" pitchFamily="2" charset="2"/>
              <a:buChar char="q"/>
              <a:defRPr/>
            </a:pPr>
            <a:r>
              <a:rPr lang="en-US" b="1" dirty="0" err="1" smtClean="0">
                <a:latin typeface="Agency FB" pitchFamily="34" charset="0"/>
              </a:rPr>
              <a:t>Menetapkan</a:t>
            </a:r>
            <a:r>
              <a:rPr lang="en-US" b="1" dirty="0" smtClean="0">
                <a:latin typeface="Agency FB" pitchFamily="34" charset="0"/>
              </a:rPr>
              <a:t> </a:t>
            </a:r>
            <a:r>
              <a:rPr lang="en-US" b="1" dirty="0" err="1" smtClean="0">
                <a:latin typeface="Agency FB" pitchFamily="34" charset="0"/>
              </a:rPr>
              <a:t>standar</a:t>
            </a:r>
            <a:r>
              <a:rPr lang="en-US" b="1" dirty="0" smtClean="0">
                <a:latin typeface="Agency FB" pitchFamily="34" charset="0"/>
              </a:rPr>
              <a:t> </a:t>
            </a:r>
            <a:r>
              <a:rPr lang="en-US" b="1" dirty="0" err="1" smtClean="0">
                <a:latin typeface="Agency FB" pitchFamily="34" charset="0"/>
              </a:rPr>
              <a:t>mutu</a:t>
            </a:r>
            <a:r>
              <a:rPr lang="en-US" b="1" dirty="0" smtClean="0">
                <a:latin typeface="Agency FB" pitchFamily="34" charset="0"/>
              </a:rPr>
              <a:t>	   </a:t>
            </a:r>
          </a:p>
          <a:p>
            <a:pPr marL="457200" indent="-457200" algn="just" eaLnBrk="1" hangingPunct="1">
              <a:buFont typeface="Wingdings" pitchFamily="2" charset="2"/>
              <a:buChar char="q"/>
              <a:defRPr/>
            </a:pPr>
            <a:r>
              <a:rPr lang="en-US" b="1" dirty="0" err="1" smtClean="0">
                <a:latin typeface="Agency FB" pitchFamily="34" charset="0"/>
              </a:rPr>
              <a:t>Menetapkan</a:t>
            </a:r>
            <a:r>
              <a:rPr lang="en-US" b="1" dirty="0" smtClean="0">
                <a:latin typeface="Agency FB" pitchFamily="34" charset="0"/>
              </a:rPr>
              <a:t> </a:t>
            </a:r>
            <a:r>
              <a:rPr lang="en-US" b="1" dirty="0" err="1" smtClean="0">
                <a:latin typeface="Agency FB" pitchFamily="34" charset="0"/>
              </a:rPr>
              <a:t>banyaknya</a:t>
            </a:r>
            <a:r>
              <a:rPr lang="en-US" b="1" dirty="0" smtClean="0">
                <a:latin typeface="Agency FB" pitchFamily="34" charset="0"/>
              </a:rPr>
              <a:t> </a:t>
            </a:r>
            <a:r>
              <a:rPr lang="en-US" b="1" dirty="0" err="1" smtClean="0">
                <a:latin typeface="Agency FB" pitchFamily="34" charset="0"/>
              </a:rPr>
              <a:t>pemeriksaan</a:t>
            </a:r>
            <a:endParaRPr lang="en-US" b="1" dirty="0" smtClean="0">
              <a:latin typeface="Agency FB" pitchFamily="34" charset="0"/>
            </a:endParaRPr>
          </a:p>
          <a:p>
            <a:pPr marL="457200" indent="-457200" algn="just" eaLnBrk="1" hangingPunct="1">
              <a:buFont typeface="Wingdings" pitchFamily="2" charset="2"/>
              <a:buChar char="q"/>
              <a:defRPr/>
            </a:pPr>
            <a:r>
              <a:rPr lang="en-US" b="1" dirty="0" err="1" smtClean="0">
                <a:latin typeface="Agency FB" pitchFamily="34" charset="0"/>
              </a:rPr>
              <a:t>Memutuskan</a:t>
            </a:r>
            <a:r>
              <a:rPr lang="en-US" b="1" dirty="0" smtClean="0">
                <a:latin typeface="Agency FB" pitchFamily="34" charset="0"/>
              </a:rPr>
              <a:t> </a:t>
            </a:r>
            <a:r>
              <a:rPr lang="en-US" b="1" dirty="0" err="1" smtClean="0">
                <a:latin typeface="Agency FB" pitchFamily="34" charset="0"/>
              </a:rPr>
              <a:t>mutu</a:t>
            </a:r>
            <a:r>
              <a:rPr lang="en-US" b="1" dirty="0" smtClean="0">
                <a:latin typeface="Agency FB" pitchFamily="34" charset="0"/>
              </a:rPr>
              <a:t> </a:t>
            </a:r>
            <a:r>
              <a:rPr lang="en-US" b="1" dirty="0" err="1" smtClean="0">
                <a:latin typeface="Agency FB" pitchFamily="34" charset="0"/>
              </a:rPr>
              <a:t>perusahaan</a:t>
            </a:r>
            <a:endParaRPr lang="en-US" b="1" dirty="0" smtClean="0">
              <a:latin typeface="Agency FB" pitchFamily="34" charset="0"/>
            </a:endParaRPr>
          </a:p>
          <a:p>
            <a:pPr marL="457200" indent="-457200" algn="just" eaLnBrk="1" hangingPunct="1">
              <a:buFont typeface="Wingdings" pitchFamily="2" charset="2"/>
              <a:buChar char="q"/>
              <a:defRPr/>
            </a:pPr>
            <a:r>
              <a:rPr lang="en-US" b="1" dirty="0" err="1" smtClean="0">
                <a:latin typeface="Agency FB" pitchFamily="34" charset="0"/>
              </a:rPr>
              <a:t>Mengendalikan</a:t>
            </a:r>
            <a:r>
              <a:rPr lang="en-US" b="1" dirty="0" smtClean="0">
                <a:latin typeface="Agency FB" pitchFamily="34" charset="0"/>
              </a:rPr>
              <a:t> </a:t>
            </a:r>
            <a:r>
              <a:rPr lang="en-US" b="1" dirty="0" err="1" smtClean="0">
                <a:latin typeface="Agency FB" pitchFamily="34" charset="0"/>
              </a:rPr>
              <a:t>mutu</a:t>
            </a:r>
            <a:r>
              <a:rPr lang="en-US" b="1" dirty="0" smtClean="0">
                <a:latin typeface="Agency FB" pitchFamily="34" charset="0"/>
              </a:rPr>
              <a:t> agar </a:t>
            </a:r>
            <a:r>
              <a:rPr lang="en-US" b="1" dirty="0" err="1" smtClean="0">
                <a:latin typeface="Agency FB" pitchFamily="34" charset="0"/>
              </a:rPr>
              <a:t>sesuai</a:t>
            </a:r>
            <a:r>
              <a:rPr lang="en-US" b="1" dirty="0">
                <a:latin typeface="Agency FB" pitchFamily="34" charset="0"/>
              </a:rPr>
              <a:t> </a:t>
            </a:r>
            <a:r>
              <a:rPr lang="en-US" b="1" dirty="0" err="1" smtClean="0">
                <a:latin typeface="Agency FB" pitchFamily="34" charset="0"/>
              </a:rPr>
              <a:t>standar</a:t>
            </a:r>
            <a:r>
              <a:rPr lang="en-US" b="1" dirty="0" smtClean="0">
                <a:latin typeface="Agency FB" pitchFamily="34" charset="0"/>
              </a:rPr>
              <a:t> 	</a:t>
            </a:r>
          </a:p>
          <a:p>
            <a:pPr algn="just" eaLnBrk="1" hangingPunct="1">
              <a:buFont typeface="Wingdings" pitchFamily="2" charset="2"/>
              <a:buNone/>
              <a:defRPr/>
            </a:pPr>
            <a:r>
              <a:rPr lang="en-US" b="1" dirty="0" smtClean="0">
                <a:latin typeface="Agency FB" pitchFamily="34" charset="0"/>
              </a:rPr>
              <a:t>						</a:t>
            </a:r>
          </a:p>
        </p:txBody>
      </p:sp>
      <p:sp>
        <p:nvSpPr>
          <p:cNvPr id="4" name="Slide Number Placeholder 5"/>
          <p:cNvSpPr>
            <a:spLocks noGrp="1"/>
          </p:cNvSpPr>
          <p:nvPr>
            <p:ph type="sldNum" sz="quarter" idx="12"/>
          </p:nvPr>
        </p:nvSpPr>
        <p:spPr/>
        <p:txBody>
          <a:bodyPr/>
          <a:lstStyle/>
          <a:p>
            <a:pPr>
              <a:defRPr/>
            </a:pPr>
            <a:fld id="{A0E8A7B8-4A36-4953-B97F-3833E8317FAF}" type="slidenum">
              <a:rPr lang="en-US"/>
              <a:pPr>
                <a:defRPr/>
              </a:pPr>
              <a:t>13</a:t>
            </a:fld>
            <a:endParaRPr lang="en-US"/>
          </a:p>
        </p:txBody>
      </p:sp>
      <p:sp>
        <p:nvSpPr>
          <p:cNvPr id="6" name="Rectangle 2"/>
          <p:cNvSpPr>
            <a:spLocks noGrp="1" noChangeArrowheads="1"/>
          </p:cNvSpPr>
          <p:nvPr>
            <p:ph type="title"/>
          </p:nvPr>
        </p:nvSpPr>
        <p:spPr>
          <a:xfrm>
            <a:off x="-12916" y="-19373"/>
            <a:ext cx="9156915" cy="1086174"/>
          </a:xfrm>
          <a:solidFill>
            <a:schemeClr val="tx2">
              <a:lumMod val="50000"/>
            </a:schemeClr>
          </a:solidFill>
        </p:spPr>
        <p:txBody>
          <a:bodyPr>
            <a:noAutofit/>
          </a:bodyPr>
          <a:lstStyle/>
          <a:p>
            <a:pPr algn="r" eaLnBrk="1" hangingPunct="1">
              <a:defRPr/>
            </a:pPr>
            <a:r>
              <a:rPr lang="en-US" sz="3200" b="1" dirty="0" err="1" smtClean="0">
                <a:solidFill>
                  <a:schemeClr val="bg1"/>
                </a:solidFill>
                <a:latin typeface="Agency FB" pitchFamily="34" charset="0"/>
              </a:rPr>
              <a:t>Keputusan</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Desain</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dan</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Pemanfaatan</a:t>
            </a:r>
            <a:r>
              <a:rPr lang="en-US" sz="3200" b="1" dirty="0" smtClean="0">
                <a:solidFill>
                  <a:schemeClr val="bg1"/>
                </a:solidFill>
                <a:latin typeface="Agency FB" pitchFamily="34" charset="0"/>
              </a:rPr>
              <a:t> </a:t>
            </a:r>
            <a:r>
              <a:rPr lang="en-US" sz="3200" b="1" dirty="0" smtClean="0">
                <a:solidFill>
                  <a:schemeClr val="bg1"/>
                </a:solidFill>
                <a:latin typeface="Agency FB" pitchFamily="34" charset="0"/>
              </a:rPr>
              <a:t/>
            </a:r>
            <a:br>
              <a:rPr lang="en-US" sz="3200" b="1" dirty="0" smtClean="0">
                <a:solidFill>
                  <a:schemeClr val="bg1"/>
                </a:solidFill>
                <a:latin typeface="Agency FB" pitchFamily="34" charset="0"/>
              </a:rPr>
            </a:br>
            <a:r>
              <a:rPr lang="en-US" sz="3200" b="1" dirty="0" err="1" smtClean="0">
                <a:solidFill>
                  <a:schemeClr val="bg1"/>
                </a:solidFill>
                <a:latin typeface="Agency FB" pitchFamily="34" charset="0"/>
              </a:rPr>
              <a:t>dalam</a:t>
            </a:r>
            <a:r>
              <a:rPr lang="en-US" sz="3200" b="1" dirty="0" smtClean="0">
                <a:solidFill>
                  <a:schemeClr val="bg1"/>
                </a:solidFill>
                <a:latin typeface="Agency FB" pitchFamily="34" charset="0"/>
              </a:rPr>
              <a:t> </a:t>
            </a:r>
            <a:r>
              <a:rPr lang="en-US" sz="3200" b="1" dirty="0" err="1" smtClean="0">
                <a:solidFill>
                  <a:schemeClr val="bg1"/>
                </a:solidFill>
                <a:latin typeface="Agency FB" pitchFamily="34" charset="0"/>
              </a:rPr>
              <a:t>Operasi</a:t>
            </a:r>
            <a:r>
              <a:rPr lang="en-US" sz="3200" b="1" dirty="0" smtClean="0">
                <a:solidFill>
                  <a:schemeClr val="bg1"/>
                </a:solidFill>
                <a:latin typeface="Agency FB" pitchFamily="34" charset="0"/>
              </a:rPr>
              <a:t> </a:t>
            </a:r>
            <a:r>
              <a:rPr lang="en-US" sz="4000" b="1" dirty="0" smtClean="0">
                <a:solidFill>
                  <a:schemeClr val="bg1"/>
                </a:solidFill>
                <a:latin typeface="Agency FB" pitchFamily="34" charset="0"/>
              </a:rPr>
              <a:t> </a:t>
            </a:r>
            <a:endParaRPr lang="en-US" sz="5400" b="1" dirty="0" smtClean="0">
              <a:solidFill>
                <a:schemeClr val="bg1"/>
              </a:solidFill>
              <a:latin typeface="Agency FB" pitchFamily="34" charset="0"/>
            </a:endParaRPr>
          </a:p>
        </p:txBody>
      </p:sp>
    </p:spTree>
    <p:extLst>
      <p:ext uri="{BB962C8B-B14F-4D97-AF65-F5344CB8AC3E}">
        <p14:creationId xmlns:p14="http://schemas.microsoft.com/office/powerpoint/2010/main" val="194140565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458" y="18081"/>
            <a:ext cx="9150458" cy="747713"/>
          </a:xfrm>
          <a:solidFill>
            <a:schemeClr val="tx2">
              <a:lumMod val="50000"/>
            </a:schemeClr>
          </a:solidFill>
        </p:spPr>
        <p:txBody>
          <a:bodyPr>
            <a:normAutofit/>
          </a:bodyPr>
          <a:lstStyle/>
          <a:p>
            <a:pPr algn="r" eaLnBrk="1" hangingPunct="1"/>
            <a:r>
              <a:rPr lang="en-US" sz="3600" b="1" dirty="0" err="1" smtClean="0">
                <a:solidFill>
                  <a:schemeClr val="bg1"/>
                </a:solidFill>
                <a:latin typeface="Agency FB" pitchFamily="34" charset="0"/>
              </a:rPr>
              <a:t>Sasaran</a:t>
            </a:r>
            <a:r>
              <a:rPr lang="en-US" sz="3600" b="1" dirty="0" smtClean="0">
                <a:solidFill>
                  <a:schemeClr val="bg1"/>
                </a:solidFill>
                <a:latin typeface="Agency FB" pitchFamily="34" charset="0"/>
              </a:rPr>
              <a:t> </a:t>
            </a:r>
            <a:r>
              <a:rPr lang="en-US" sz="3600" b="1" dirty="0" err="1" smtClean="0">
                <a:solidFill>
                  <a:schemeClr val="bg1"/>
                </a:solidFill>
                <a:latin typeface="Agency FB" pitchFamily="34" charset="0"/>
              </a:rPr>
              <a:t>dalam</a:t>
            </a:r>
            <a:r>
              <a:rPr lang="en-US" sz="3600" b="1" dirty="0" smtClean="0">
                <a:solidFill>
                  <a:schemeClr val="bg1"/>
                </a:solidFill>
                <a:latin typeface="Agency FB" pitchFamily="34" charset="0"/>
              </a:rPr>
              <a:t> </a:t>
            </a:r>
            <a:r>
              <a:rPr lang="en-US" sz="3600" b="1" dirty="0" err="1" smtClean="0">
                <a:solidFill>
                  <a:schemeClr val="bg1"/>
                </a:solidFill>
                <a:latin typeface="Agency FB" pitchFamily="34" charset="0"/>
              </a:rPr>
              <a:t>operasi</a:t>
            </a:r>
            <a:endParaRPr lang="en-US" sz="3600" b="1" dirty="0" smtClean="0">
              <a:solidFill>
                <a:schemeClr val="bg1"/>
              </a:solidFill>
              <a:latin typeface="Agency FB" pitchFamily="34" charset="0"/>
            </a:endParaRPr>
          </a:p>
        </p:txBody>
      </p:sp>
      <p:sp>
        <p:nvSpPr>
          <p:cNvPr id="8195" name="Rectangle 3"/>
          <p:cNvSpPr>
            <a:spLocks noGrp="1" noChangeArrowheads="1"/>
          </p:cNvSpPr>
          <p:nvPr>
            <p:ph sz="half" idx="1"/>
          </p:nvPr>
        </p:nvSpPr>
        <p:spPr>
          <a:xfrm>
            <a:off x="609600" y="1828800"/>
            <a:ext cx="4094285" cy="3810000"/>
          </a:xfrm>
        </p:spPr>
        <p:txBody>
          <a:bodyPr>
            <a:noAutofit/>
          </a:bodyPr>
          <a:lstStyle/>
          <a:p>
            <a:pPr eaLnBrk="1" hangingPunct="1">
              <a:lnSpc>
                <a:spcPct val="90000"/>
              </a:lnSpc>
            </a:pPr>
            <a:r>
              <a:rPr lang="en-US" sz="1600" dirty="0" err="1" smtClean="0">
                <a:latin typeface="+mj-lt"/>
              </a:rPr>
              <a:t>Ditetapkan</a:t>
            </a:r>
            <a:r>
              <a:rPr lang="en-US" sz="1600" dirty="0" smtClean="0">
                <a:latin typeface="+mj-lt"/>
              </a:rPr>
              <a:t> </a:t>
            </a:r>
            <a:r>
              <a:rPr lang="en-US" sz="1600" dirty="0" err="1" smtClean="0">
                <a:latin typeface="+mj-lt"/>
              </a:rPr>
              <a:t>sebagai</a:t>
            </a:r>
            <a:r>
              <a:rPr lang="en-US" sz="1600" dirty="0" smtClean="0">
                <a:latin typeface="+mj-lt"/>
              </a:rPr>
              <a:t> </a:t>
            </a:r>
            <a:r>
              <a:rPr lang="en-US" sz="1600" dirty="0" err="1" smtClean="0">
                <a:latin typeface="+mj-lt"/>
              </a:rPr>
              <a:t>kriteria</a:t>
            </a:r>
            <a:r>
              <a:rPr lang="en-US" sz="1600" dirty="0" smtClean="0">
                <a:latin typeface="+mj-lt"/>
              </a:rPr>
              <a:t> </a:t>
            </a:r>
            <a:r>
              <a:rPr lang="en-US" sz="1600" dirty="0" err="1" smtClean="0">
                <a:latin typeface="+mj-lt"/>
              </a:rPr>
              <a:t>pengukuran</a:t>
            </a:r>
            <a:r>
              <a:rPr lang="en-US" sz="1600" dirty="0" smtClean="0">
                <a:latin typeface="+mj-lt"/>
              </a:rPr>
              <a:t> </a:t>
            </a:r>
            <a:r>
              <a:rPr lang="en-US" sz="1600" dirty="0" err="1" smtClean="0">
                <a:latin typeface="+mj-lt"/>
              </a:rPr>
              <a:t>prestasi</a:t>
            </a:r>
            <a:r>
              <a:rPr lang="en-US" sz="1600" dirty="0" smtClean="0">
                <a:latin typeface="+mj-lt"/>
              </a:rPr>
              <a:t> :</a:t>
            </a:r>
          </a:p>
          <a:p>
            <a:pPr eaLnBrk="1" hangingPunct="1">
              <a:lnSpc>
                <a:spcPct val="90000"/>
              </a:lnSpc>
            </a:pPr>
            <a:endParaRPr lang="en-US" sz="1600" dirty="0" smtClean="0">
              <a:latin typeface="+mj-lt"/>
            </a:endParaRPr>
          </a:p>
          <a:p>
            <a:pPr lvl="1" eaLnBrk="1" hangingPunct="1">
              <a:lnSpc>
                <a:spcPct val="90000"/>
              </a:lnSpc>
            </a:pPr>
            <a:r>
              <a:rPr lang="en-US" sz="1600" b="1" i="1" dirty="0" err="1" smtClean="0">
                <a:latin typeface="+mj-lt"/>
              </a:rPr>
              <a:t>Biaya</a:t>
            </a:r>
            <a:r>
              <a:rPr lang="en-US" sz="1600" dirty="0" smtClean="0">
                <a:latin typeface="+mj-lt"/>
              </a:rPr>
              <a:t>,  yang  </a:t>
            </a:r>
            <a:r>
              <a:rPr lang="en-US" sz="1600" dirty="0" err="1" smtClean="0">
                <a:latin typeface="+mj-lt"/>
              </a:rPr>
              <a:t>meliputi</a:t>
            </a:r>
            <a:r>
              <a:rPr lang="en-US" sz="1600" dirty="0" smtClean="0">
                <a:latin typeface="+mj-lt"/>
              </a:rPr>
              <a:t> </a:t>
            </a:r>
            <a:r>
              <a:rPr lang="en-US" sz="1600" dirty="0" err="1" smtClean="0">
                <a:latin typeface="+mj-lt"/>
              </a:rPr>
              <a:t>biaya</a:t>
            </a:r>
            <a:r>
              <a:rPr lang="en-US" sz="1600" dirty="0" smtClean="0">
                <a:latin typeface="+mj-lt"/>
              </a:rPr>
              <a:t> </a:t>
            </a:r>
            <a:r>
              <a:rPr lang="en-US" sz="1600" dirty="0" err="1" smtClean="0">
                <a:latin typeface="+mj-lt"/>
              </a:rPr>
              <a:t>tenaga</a:t>
            </a:r>
            <a:r>
              <a:rPr lang="en-US" sz="1600" dirty="0" smtClean="0">
                <a:latin typeface="+mj-lt"/>
              </a:rPr>
              <a:t> </a:t>
            </a:r>
            <a:r>
              <a:rPr lang="en-US" sz="1600" dirty="0" err="1" smtClean="0">
                <a:latin typeface="+mj-lt"/>
              </a:rPr>
              <a:t>kerja</a:t>
            </a:r>
            <a:r>
              <a:rPr lang="en-US" sz="1600" dirty="0" smtClean="0">
                <a:latin typeface="+mj-lt"/>
              </a:rPr>
              <a:t>, </a:t>
            </a:r>
            <a:r>
              <a:rPr lang="en-US" sz="1600" dirty="0" err="1" smtClean="0">
                <a:latin typeface="+mj-lt"/>
              </a:rPr>
              <a:t>biaya</a:t>
            </a:r>
            <a:r>
              <a:rPr lang="en-US" sz="1600" dirty="0" smtClean="0">
                <a:latin typeface="+mj-lt"/>
              </a:rPr>
              <a:t> modal </a:t>
            </a:r>
            <a:r>
              <a:rPr lang="en-US" sz="1600" dirty="0" err="1" smtClean="0">
                <a:latin typeface="+mj-lt"/>
              </a:rPr>
              <a:t>dan</a:t>
            </a:r>
            <a:r>
              <a:rPr lang="en-US" sz="1600" dirty="0" smtClean="0">
                <a:latin typeface="+mj-lt"/>
              </a:rPr>
              <a:t> </a:t>
            </a:r>
            <a:r>
              <a:rPr lang="en-US" sz="1600" dirty="0" err="1" smtClean="0">
                <a:latin typeface="+mj-lt"/>
              </a:rPr>
              <a:t>biaya</a:t>
            </a:r>
            <a:r>
              <a:rPr lang="en-US" sz="1600" dirty="0" smtClean="0">
                <a:latin typeface="+mj-lt"/>
              </a:rPr>
              <a:t> </a:t>
            </a:r>
            <a:r>
              <a:rPr lang="en-US" sz="1600" dirty="0" err="1" smtClean="0">
                <a:latin typeface="+mj-lt"/>
              </a:rPr>
              <a:t>opersi</a:t>
            </a:r>
            <a:r>
              <a:rPr lang="en-US" sz="1600" dirty="0" smtClean="0">
                <a:latin typeface="+mj-lt"/>
              </a:rPr>
              <a:t> </a:t>
            </a:r>
            <a:r>
              <a:rPr lang="en-US" sz="1600" dirty="0" err="1" smtClean="0">
                <a:latin typeface="+mj-lt"/>
              </a:rPr>
              <a:t>tahunan</a:t>
            </a:r>
            <a:endParaRPr lang="en-US" sz="1600" dirty="0" smtClean="0">
              <a:latin typeface="+mj-lt"/>
            </a:endParaRPr>
          </a:p>
          <a:p>
            <a:pPr lvl="1" eaLnBrk="1" hangingPunct="1">
              <a:lnSpc>
                <a:spcPct val="90000"/>
              </a:lnSpc>
            </a:pPr>
            <a:r>
              <a:rPr lang="en-US" sz="1600" b="1" i="1" dirty="0" err="1" smtClean="0">
                <a:latin typeface="+mj-lt"/>
              </a:rPr>
              <a:t>Kualitas</a:t>
            </a:r>
            <a:r>
              <a:rPr lang="en-US" sz="1600" dirty="0" smtClean="0">
                <a:latin typeface="+mj-lt"/>
              </a:rPr>
              <a:t>,  </a:t>
            </a:r>
            <a:r>
              <a:rPr lang="en-US" sz="1600" dirty="0" err="1" smtClean="0">
                <a:latin typeface="+mj-lt"/>
              </a:rPr>
              <a:t>sebagai</a:t>
            </a:r>
            <a:r>
              <a:rPr lang="en-US" sz="1600" dirty="0" smtClean="0">
                <a:latin typeface="+mj-lt"/>
              </a:rPr>
              <a:t> </a:t>
            </a:r>
            <a:r>
              <a:rPr lang="en-US" sz="1600" dirty="0" err="1" smtClean="0">
                <a:latin typeface="+mj-lt"/>
              </a:rPr>
              <a:t>sasaran</a:t>
            </a:r>
            <a:r>
              <a:rPr lang="en-US" sz="1600" dirty="0" smtClean="0">
                <a:latin typeface="+mj-lt"/>
              </a:rPr>
              <a:t> </a:t>
            </a:r>
            <a:r>
              <a:rPr lang="en-US" sz="1600" dirty="0" err="1" smtClean="0">
                <a:latin typeface="+mj-lt"/>
              </a:rPr>
              <a:t>maka</a:t>
            </a:r>
            <a:r>
              <a:rPr lang="en-US" sz="1600" dirty="0" smtClean="0">
                <a:latin typeface="+mj-lt"/>
              </a:rPr>
              <a:t> </a:t>
            </a:r>
            <a:r>
              <a:rPr lang="en-US" sz="1600" dirty="0" err="1" smtClean="0">
                <a:latin typeface="+mj-lt"/>
              </a:rPr>
              <a:t>kualitas</a:t>
            </a:r>
            <a:r>
              <a:rPr lang="en-US" sz="1600" dirty="0" smtClean="0">
                <a:latin typeface="+mj-lt"/>
              </a:rPr>
              <a:t> </a:t>
            </a:r>
            <a:r>
              <a:rPr lang="en-US" sz="1600" dirty="0" err="1" smtClean="0">
                <a:latin typeface="+mj-lt"/>
              </a:rPr>
              <a:t>produk</a:t>
            </a:r>
            <a:r>
              <a:rPr lang="en-US" sz="1600" dirty="0" smtClean="0">
                <a:latin typeface="+mj-lt"/>
              </a:rPr>
              <a:t> </a:t>
            </a:r>
            <a:r>
              <a:rPr lang="en-US" sz="1600" dirty="0" err="1" smtClean="0">
                <a:latin typeface="+mj-lt"/>
              </a:rPr>
              <a:t>atau</a:t>
            </a:r>
            <a:r>
              <a:rPr lang="en-US" sz="1600" dirty="0" smtClean="0">
                <a:latin typeface="+mj-lt"/>
              </a:rPr>
              <a:t> </a:t>
            </a:r>
            <a:r>
              <a:rPr lang="en-US" sz="1600" dirty="0" err="1" smtClean="0">
                <a:latin typeface="+mj-lt"/>
              </a:rPr>
              <a:t>jasa</a:t>
            </a:r>
            <a:r>
              <a:rPr lang="en-US" sz="1600" dirty="0" smtClean="0">
                <a:latin typeface="+mj-lt"/>
              </a:rPr>
              <a:t> </a:t>
            </a:r>
            <a:r>
              <a:rPr lang="en-US" sz="1600" dirty="0" err="1" smtClean="0">
                <a:latin typeface="+mj-lt"/>
              </a:rPr>
              <a:t>harus</a:t>
            </a:r>
            <a:r>
              <a:rPr lang="en-US" sz="1600" dirty="0" smtClean="0">
                <a:latin typeface="+mj-lt"/>
              </a:rPr>
              <a:t> </a:t>
            </a:r>
            <a:r>
              <a:rPr lang="en-US" sz="1600" dirty="0" err="1" smtClean="0">
                <a:latin typeface="+mj-lt"/>
              </a:rPr>
              <a:t>dijaga</a:t>
            </a:r>
            <a:r>
              <a:rPr lang="en-US" sz="1600" dirty="0" smtClean="0">
                <a:latin typeface="+mj-lt"/>
              </a:rPr>
              <a:t> </a:t>
            </a:r>
            <a:r>
              <a:rPr lang="en-US" sz="1600" dirty="0" err="1" smtClean="0">
                <a:latin typeface="+mj-lt"/>
              </a:rPr>
              <a:t>untuk</a:t>
            </a:r>
            <a:r>
              <a:rPr lang="en-US" sz="1600" dirty="0" smtClean="0">
                <a:latin typeface="+mj-lt"/>
              </a:rPr>
              <a:t> </a:t>
            </a:r>
            <a:r>
              <a:rPr lang="en-US" sz="1600" dirty="0" err="1" smtClean="0">
                <a:latin typeface="+mj-lt"/>
              </a:rPr>
              <a:t>kepuasan</a:t>
            </a:r>
            <a:r>
              <a:rPr lang="en-US" sz="1600" dirty="0" smtClean="0">
                <a:latin typeface="+mj-lt"/>
              </a:rPr>
              <a:t> </a:t>
            </a:r>
            <a:r>
              <a:rPr lang="en-US" sz="1600" dirty="0" err="1" smtClean="0">
                <a:latin typeface="+mj-lt"/>
              </a:rPr>
              <a:t>pelanggan</a:t>
            </a:r>
            <a:endParaRPr lang="en-US" sz="1600" dirty="0" smtClean="0">
              <a:latin typeface="+mj-lt"/>
            </a:endParaRPr>
          </a:p>
          <a:p>
            <a:pPr lvl="1" eaLnBrk="1" hangingPunct="1">
              <a:lnSpc>
                <a:spcPct val="90000"/>
              </a:lnSpc>
            </a:pPr>
            <a:r>
              <a:rPr lang="en-US" sz="1600" b="1" i="1" dirty="0" err="1" smtClean="0">
                <a:latin typeface="+mj-lt"/>
              </a:rPr>
              <a:t>Penyerahan</a:t>
            </a:r>
            <a:r>
              <a:rPr lang="en-US" sz="1600" dirty="0" smtClean="0">
                <a:latin typeface="+mj-lt"/>
              </a:rPr>
              <a:t>,  </a:t>
            </a:r>
            <a:r>
              <a:rPr lang="en-US" sz="1600" dirty="0" err="1" smtClean="0">
                <a:latin typeface="+mj-lt"/>
              </a:rPr>
              <a:t>mengacu</a:t>
            </a:r>
            <a:r>
              <a:rPr lang="en-US" sz="1600" dirty="0" smtClean="0">
                <a:latin typeface="+mj-lt"/>
              </a:rPr>
              <a:t> </a:t>
            </a:r>
            <a:r>
              <a:rPr lang="en-US" sz="1600" dirty="0" err="1" smtClean="0">
                <a:latin typeface="+mj-lt"/>
              </a:rPr>
              <a:t>pada</a:t>
            </a:r>
            <a:r>
              <a:rPr lang="en-US" sz="1600" dirty="0" smtClean="0">
                <a:latin typeface="+mj-lt"/>
              </a:rPr>
              <a:t> </a:t>
            </a:r>
            <a:r>
              <a:rPr lang="en-US" sz="1600" dirty="0" err="1" smtClean="0">
                <a:latin typeface="+mj-lt"/>
              </a:rPr>
              <a:t>kemampuan</a:t>
            </a:r>
            <a:r>
              <a:rPr lang="en-US" sz="1600" dirty="0" smtClean="0">
                <a:latin typeface="+mj-lt"/>
              </a:rPr>
              <a:t> </a:t>
            </a:r>
            <a:r>
              <a:rPr lang="en-US" sz="1600" dirty="0" err="1" smtClean="0">
                <a:latin typeface="+mj-lt"/>
              </a:rPr>
              <a:t>operasi</a:t>
            </a:r>
            <a:r>
              <a:rPr lang="en-US" sz="1600" dirty="0" smtClean="0">
                <a:latin typeface="+mj-lt"/>
              </a:rPr>
              <a:t> </a:t>
            </a:r>
            <a:r>
              <a:rPr lang="en-US" sz="1600" dirty="0" err="1" smtClean="0">
                <a:latin typeface="+mj-lt"/>
              </a:rPr>
              <a:t>untuk</a:t>
            </a:r>
            <a:r>
              <a:rPr lang="en-US" sz="1600" dirty="0" smtClean="0">
                <a:latin typeface="+mj-lt"/>
              </a:rPr>
              <a:t> </a:t>
            </a:r>
            <a:r>
              <a:rPr lang="en-US" sz="1600" dirty="0" err="1" smtClean="0">
                <a:latin typeface="+mj-lt"/>
              </a:rPr>
              <a:t>memenuhi</a:t>
            </a:r>
            <a:r>
              <a:rPr lang="en-US" sz="1600" dirty="0" smtClean="0">
                <a:latin typeface="+mj-lt"/>
              </a:rPr>
              <a:t> </a:t>
            </a:r>
            <a:r>
              <a:rPr lang="en-US" sz="1600" dirty="0" err="1" smtClean="0">
                <a:latin typeface="+mj-lt"/>
              </a:rPr>
              <a:t>permintaan</a:t>
            </a:r>
            <a:r>
              <a:rPr lang="en-US" sz="1600" dirty="0" smtClean="0">
                <a:latin typeface="+mj-lt"/>
              </a:rPr>
              <a:t> </a:t>
            </a:r>
            <a:r>
              <a:rPr lang="en-US" sz="1600" dirty="0" err="1" smtClean="0">
                <a:latin typeface="+mj-lt"/>
              </a:rPr>
              <a:t>penyerahan</a:t>
            </a:r>
            <a:r>
              <a:rPr lang="en-US" sz="1600" dirty="0" smtClean="0">
                <a:latin typeface="+mj-lt"/>
              </a:rPr>
              <a:t> </a:t>
            </a:r>
            <a:r>
              <a:rPr lang="en-US" sz="1600" dirty="0" err="1" smtClean="0">
                <a:latin typeface="+mj-lt"/>
              </a:rPr>
              <a:t>produk</a:t>
            </a:r>
            <a:r>
              <a:rPr lang="en-US" sz="1600" dirty="0" smtClean="0">
                <a:latin typeface="+mj-lt"/>
              </a:rPr>
              <a:t> </a:t>
            </a:r>
            <a:r>
              <a:rPr lang="en-US" sz="1600" dirty="0" err="1" smtClean="0">
                <a:latin typeface="+mj-lt"/>
              </a:rPr>
              <a:t>atau</a:t>
            </a:r>
            <a:r>
              <a:rPr lang="en-US" sz="1600" dirty="0" smtClean="0">
                <a:latin typeface="+mj-lt"/>
              </a:rPr>
              <a:t> </a:t>
            </a:r>
            <a:r>
              <a:rPr lang="en-US" sz="1600" dirty="0" err="1" smtClean="0">
                <a:latin typeface="+mj-lt"/>
              </a:rPr>
              <a:t>jasa</a:t>
            </a:r>
            <a:r>
              <a:rPr lang="en-US" sz="1600" dirty="0" smtClean="0">
                <a:latin typeface="+mj-lt"/>
              </a:rPr>
              <a:t> </a:t>
            </a:r>
            <a:r>
              <a:rPr lang="en-US" sz="1600" dirty="0" err="1" smtClean="0">
                <a:latin typeface="+mj-lt"/>
              </a:rPr>
              <a:t>kepada</a:t>
            </a:r>
            <a:r>
              <a:rPr lang="en-US" sz="1600" dirty="0" smtClean="0">
                <a:latin typeface="+mj-lt"/>
              </a:rPr>
              <a:t> </a:t>
            </a:r>
            <a:r>
              <a:rPr lang="en-US" sz="1600" dirty="0" err="1" smtClean="0">
                <a:latin typeface="+mj-lt"/>
              </a:rPr>
              <a:t>pelanggan</a:t>
            </a:r>
            <a:r>
              <a:rPr lang="en-US" sz="1600" dirty="0" smtClean="0">
                <a:latin typeface="+mj-lt"/>
              </a:rPr>
              <a:t> </a:t>
            </a:r>
            <a:r>
              <a:rPr lang="en-US" sz="1600" dirty="0" err="1" smtClean="0">
                <a:latin typeface="+mj-lt"/>
              </a:rPr>
              <a:t>secara</a:t>
            </a:r>
            <a:r>
              <a:rPr lang="en-US" sz="1600" dirty="0" smtClean="0">
                <a:latin typeface="+mj-lt"/>
              </a:rPr>
              <a:t> </a:t>
            </a:r>
            <a:r>
              <a:rPr lang="en-US" sz="1600" dirty="0" err="1" smtClean="0">
                <a:latin typeface="+mj-lt"/>
              </a:rPr>
              <a:t>konsisten</a:t>
            </a:r>
            <a:endParaRPr lang="en-US" sz="1600" dirty="0" smtClean="0">
              <a:latin typeface="+mj-lt"/>
            </a:endParaRPr>
          </a:p>
          <a:p>
            <a:pPr lvl="1" eaLnBrk="1" hangingPunct="1">
              <a:lnSpc>
                <a:spcPct val="90000"/>
              </a:lnSpc>
            </a:pPr>
            <a:r>
              <a:rPr lang="en-US" sz="1600" b="1" i="1" dirty="0" err="1" smtClean="0">
                <a:latin typeface="+mj-lt"/>
              </a:rPr>
              <a:t>Fleksibilitas</a:t>
            </a:r>
            <a:r>
              <a:rPr lang="en-US" sz="1600" dirty="0" smtClean="0">
                <a:latin typeface="+mj-lt"/>
              </a:rPr>
              <a:t>,  </a:t>
            </a:r>
            <a:r>
              <a:rPr lang="en-US" sz="1600" dirty="0" err="1" smtClean="0">
                <a:latin typeface="+mj-lt"/>
              </a:rPr>
              <a:t>dalam</a:t>
            </a:r>
            <a:r>
              <a:rPr lang="en-US" sz="1600" dirty="0" smtClean="0">
                <a:latin typeface="+mj-lt"/>
              </a:rPr>
              <a:t> </a:t>
            </a:r>
            <a:r>
              <a:rPr lang="en-US" sz="1600" dirty="0" err="1" smtClean="0">
                <a:latin typeface="+mj-lt"/>
              </a:rPr>
              <a:t>operasi</a:t>
            </a:r>
            <a:r>
              <a:rPr lang="en-US" sz="1600" dirty="0" smtClean="0">
                <a:latin typeface="+mj-lt"/>
              </a:rPr>
              <a:t> </a:t>
            </a:r>
            <a:r>
              <a:rPr lang="en-US" sz="1600" dirty="0" err="1" smtClean="0">
                <a:latin typeface="+mj-lt"/>
              </a:rPr>
              <a:t>produksi</a:t>
            </a:r>
            <a:r>
              <a:rPr lang="en-US" sz="1600" dirty="0" smtClean="0">
                <a:latin typeface="+mj-lt"/>
              </a:rPr>
              <a:t> </a:t>
            </a:r>
            <a:r>
              <a:rPr lang="en-US" sz="1600" dirty="0" err="1" smtClean="0">
                <a:latin typeface="+mj-lt"/>
              </a:rPr>
              <a:t>adalah</a:t>
            </a:r>
            <a:r>
              <a:rPr lang="en-US" sz="1600" dirty="0" smtClean="0">
                <a:latin typeface="+mj-lt"/>
              </a:rPr>
              <a:t> </a:t>
            </a:r>
            <a:r>
              <a:rPr lang="en-US" sz="1600" dirty="0" err="1" smtClean="0">
                <a:latin typeface="+mj-lt"/>
              </a:rPr>
              <a:t>reaksi</a:t>
            </a:r>
            <a:r>
              <a:rPr lang="en-US" sz="1600" dirty="0" smtClean="0">
                <a:latin typeface="+mj-lt"/>
              </a:rPr>
              <a:t> yang </a:t>
            </a:r>
            <a:r>
              <a:rPr lang="en-US" sz="1600" dirty="0" err="1" smtClean="0">
                <a:latin typeface="+mj-lt"/>
              </a:rPr>
              <a:t>cepat</a:t>
            </a:r>
            <a:r>
              <a:rPr lang="en-US" sz="1600" dirty="0" smtClean="0">
                <a:latin typeface="+mj-lt"/>
              </a:rPr>
              <a:t> </a:t>
            </a:r>
            <a:r>
              <a:rPr lang="en-US" sz="1600" dirty="0" err="1" smtClean="0">
                <a:latin typeface="+mj-lt"/>
              </a:rPr>
              <a:t>terhadap</a:t>
            </a:r>
            <a:r>
              <a:rPr lang="en-US" sz="1600" dirty="0" smtClean="0">
                <a:latin typeface="+mj-lt"/>
              </a:rPr>
              <a:t> </a:t>
            </a:r>
            <a:r>
              <a:rPr lang="en-US" sz="1600" dirty="0" err="1" smtClean="0">
                <a:latin typeface="+mj-lt"/>
              </a:rPr>
              <a:t>perubahan</a:t>
            </a:r>
            <a:r>
              <a:rPr lang="en-US" sz="1600" dirty="0" smtClean="0">
                <a:latin typeface="+mj-lt"/>
              </a:rPr>
              <a:t> volume </a:t>
            </a:r>
            <a:r>
              <a:rPr lang="en-US" sz="1600" dirty="0" err="1" smtClean="0">
                <a:latin typeface="+mj-lt"/>
              </a:rPr>
              <a:t>dan</a:t>
            </a:r>
            <a:r>
              <a:rPr lang="en-US" sz="1600" dirty="0" smtClean="0">
                <a:latin typeface="+mj-lt"/>
              </a:rPr>
              <a:t> </a:t>
            </a:r>
            <a:r>
              <a:rPr lang="en-US" sz="1600" dirty="0" err="1" smtClean="0">
                <a:latin typeface="+mj-lt"/>
              </a:rPr>
              <a:t>memperkenalkan</a:t>
            </a:r>
            <a:r>
              <a:rPr lang="en-US" sz="1600" dirty="0" smtClean="0">
                <a:latin typeface="+mj-lt"/>
              </a:rPr>
              <a:t> </a:t>
            </a:r>
            <a:r>
              <a:rPr lang="en-US" sz="1600" dirty="0" err="1" smtClean="0">
                <a:latin typeface="+mj-lt"/>
              </a:rPr>
              <a:t>produk</a:t>
            </a:r>
            <a:r>
              <a:rPr lang="en-US" sz="1600" dirty="0" smtClean="0">
                <a:latin typeface="+mj-lt"/>
              </a:rPr>
              <a:t> </a:t>
            </a:r>
            <a:r>
              <a:rPr lang="en-US" sz="1600" dirty="0" err="1" smtClean="0">
                <a:latin typeface="+mj-lt"/>
              </a:rPr>
              <a:t>baru</a:t>
            </a:r>
            <a:endParaRPr lang="en-US" sz="1600" dirty="0" smtClean="0">
              <a:latin typeface="+mj-lt"/>
            </a:endParaRPr>
          </a:p>
        </p:txBody>
      </p:sp>
      <p:sp>
        <p:nvSpPr>
          <p:cNvPr id="8196" name="Rectangle 4"/>
          <p:cNvSpPr>
            <a:spLocks noGrp="1" noChangeArrowheads="1"/>
          </p:cNvSpPr>
          <p:nvPr>
            <p:ph sz="half" idx="2"/>
          </p:nvPr>
        </p:nvSpPr>
        <p:spPr>
          <a:xfrm>
            <a:off x="5029200" y="2286000"/>
            <a:ext cx="3429000" cy="3352800"/>
          </a:xfrm>
          <a:ln w="57150" cmpd="thinThick">
            <a:solidFill>
              <a:schemeClr val="tx1"/>
            </a:solidFill>
          </a:ln>
        </p:spPr>
        <p:txBody>
          <a:bodyPr>
            <a:normAutofit/>
          </a:bodyPr>
          <a:lstStyle/>
          <a:p>
            <a:pPr eaLnBrk="1" hangingPunct="1">
              <a:lnSpc>
                <a:spcPct val="90000"/>
              </a:lnSpc>
              <a:buFont typeface="Wingdings" pitchFamily="2" charset="2"/>
              <a:buNone/>
            </a:pPr>
            <a:endParaRPr lang="en-US" sz="1400" smtClean="0"/>
          </a:p>
          <a:p>
            <a:pPr eaLnBrk="1" hangingPunct="1">
              <a:lnSpc>
                <a:spcPct val="90000"/>
              </a:lnSpc>
              <a:buFont typeface="Wingdings" pitchFamily="2" charset="2"/>
              <a:buNone/>
            </a:pPr>
            <a:endParaRPr lang="en-US" sz="1400" smtClean="0"/>
          </a:p>
          <a:p>
            <a:pPr eaLnBrk="1" hangingPunct="1">
              <a:lnSpc>
                <a:spcPct val="90000"/>
              </a:lnSpc>
              <a:buFont typeface="Wingdings" pitchFamily="2" charset="2"/>
              <a:buNone/>
            </a:pPr>
            <a:r>
              <a:rPr lang="en-US" sz="1400" smtClean="0"/>
              <a:t>                             Biaya</a:t>
            </a:r>
          </a:p>
          <a:p>
            <a:pPr eaLnBrk="1" hangingPunct="1">
              <a:lnSpc>
                <a:spcPct val="90000"/>
              </a:lnSpc>
              <a:buFont typeface="Wingdings" pitchFamily="2" charset="2"/>
              <a:buNone/>
            </a:pPr>
            <a:endParaRPr lang="en-US" sz="1400" smtClean="0"/>
          </a:p>
          <a:p>
            <a:pPr eaLnBrk="1" hangingPunct="1">
              <a:lnSpc>
                <a:spcPct val="90000"/>
              </a:lnSpc>
              <a:buFont typeface="Wingdings" pitchFamily="2" charset="2"/>
              <a:buNone/>
            </a:pPr>
            <a:endParaRPr lang="en-US" sz="1400" smtClean="0"/>
          </a:p>
          <a:p>
            <a:pPr eaLnBrk="1" hangingPunct="1">
              <a:lnSpc>
                <a:spcPct val="90000"/>
              </a:lnSpc>
              <a:buFont typeface="Wingdings" pitchFamily="2" charset="2"/>
              <a:buNone/>
            </a:pPr>
            <a:endParaRPr lang="en-US" sz="1400" smtClean="0"/>
          </a:p>
          <a:p>
            <a:pPr eaLnBrk="1" hangingPunct="1">
              <a:lnSpc>
                <a:spcPct val="90000"/>
              </a:lnSpc>
              <a:buFont typeface="Wingdings" pitchFamily="2" charset="2"/>
              <a:buNone/>
            </a:pPr>
            <a:r>
              <a:rPr lang="en-US" sz="1400" smtClean="0"/>
              <a:t>    Penyerahan                     Fleksibilitas</a:t>
            </a:r>
          </a:p>
          <a:p>
            <a:pPr eaLnBrk="1" hangingPunct="1">
              <a:lnSpc>
                <a:spcPct val="90000"/>
              </a:lnSpc>
              <a:buFont typeface="Wingdings" pitchFamily="2" charset="2"/>
              <a:buNone/>
            </a:pPr>
            <a:endParaRPr lang="en-US" sz="1400" smtClean="0"/>
          </a:p>
          <a:p>
            <a:pPr eaLnBrk="1" hangingPunct="1">
              <a:lnSpc>
                <a:spcPct val="90000"/>
              </a:lnSpc>
              <a:buFont typeface="Wingdings" pitchFamily="2" charset="2"/>
              <a:buNone/>
            </a:pPr>
            <a:endParaRPr lang="en-US" sz="1400" smtClean="0"/>
          </a:p>
          <a:p>
            <a:pPr eaLnBrk="1" hangingPunct="1">
              <a:lnSpc>
                <a:spcPct val="90000"/>
              </a:lnSpc>
              <a:buFont typeface="Wingdings" pitchFamily="2" charset="2"/>
              <a:buNone/>
            </a:pPr>
            <a:endParaRPr lang="en-US" sz="1400" smtClean="0"/>
          </a:p>
          <a:p>
            <a:pPr eaLnBrk="1" hangingPunct="1">
              <a:lnSpc>
                <a:spcPct val="90000"/>
              </a:lnSpc>
              <a:buFont typeface="Wingdings" pitchFamily="2" charset="2"/>
              <a:buNone/>
            </a:pPr>
            <a:r>
              <a:rPr lang="en-US" sz="1400" smtClean="0"/>
              <a:t>                            </a:t>
            </a:r>
          </a:p>
          <a:p>
            <a:pPr eaLnBrk="1" hangingPunct="1">
              <a:lnSpc>
                <a:spcPct val="90000"/>
              </a:lnSpc>
              <a:buFont typeface="Wingdings" pitchFamily="2" charset="2"/>
              <a:buNone/>
            </a:pPr>
            <a:endParaRPr lang="en-US" sz="1400" smtClean="0"/>
          </a:p>
          <a:p>
            <a:pPr eaLnBrk="1" hangingPunct="1">
              <a:lnSpc>
                <a:spcPct val="90000"/>
              </a:lnSpc>
              <a:buFont typeface="Wingdings" pitchFamily="2" charset="2"/>
              <a:buNone/>
            </a:pPr>
            <a:r>
              <a:rPr lang="en-US" sz="1400" smtClean="0"/>
              <a:t>                           Kualitas</a:t>
            </a:r>
          </a:p>
          <a:p>
            <a:pPr eaLnBrk="1" hangingPunct="1">
              <a:lnSpc>
                <a:spcPct val="90000"/>
              </a:lnSpc>
              <a:buFont typeface="Wingdings" pitchFamily="2" charset="2"/>
              <a:buNone/>
            </a:pPr>
            <a:endParaRPr lang="en-US" sz="1400" smtClean="0"/>
          </a:p>
        </p:txBody>
      </p:sp>
      <p:sp>
        <p:nvSpPr>
          <p:cNvPr id="8197" name="Oval 6"/>
          <p:cNvSpPr>
            <a:spLocks noChangeArrowheads="1"/>
          </p:cNvSpPr>
          <p:nvPr/>
        </p:nvSpPr>
        <p:spPr bwMode="auto">
          <a:xfrm>
            <a:off x="6477000" y="3657600"/>
            <a:ext cx="609600" cy="533400"/>
          </a:xfrm>
          <a:prstGeom prst="ellipse">
            <a:avLst/>
          </a:prstGeom>
          <a:solidFill>
            <a:srgbClr val="EAEAEA"/>
          </a:solidFill>
          <a:ln w="9525">
            <a:solidFill>
              <a:schemeClr val="tx1"/>
            </a:solidFill>
            <a:round/>
            <a:headEnd/>
            <a:tailEnd/>
          </a:ln>
        </p:spPr>
        <p:txBody>
          <a:bodyPr wrap="none" anchor="ctr"/>
          <a:lstStyle/>
          <a:p>
            <a:endParaRPr lang="en-US"/>
          </a:p>
        </p:txBody>
      </p:sp>
      <p:sp>
        <p:nvSpPr>
          <p:cNvPr id="8198" name="Line 7"/>
          <p:cNvSpPr>
            <a:spLocks noChangeShapeType="1"/>
          </p:cNvSpPr>
          <p:nvPr/>
        </p:nvSpPr>
        <p:spPr bwMode="auto">
          <a:xfrm>
            <a:off x="7086600" y="3962400"/>
            <a:ext cx="685800" cy="0"/>
          </a:xfrm>
          <a:prstGeom prst="line">
            <a:avLst/>
          </a:prstGeom>
          <a:noFill/>
          <a:ln w="9525">
            <a:solidFill>
              <a:schemeClr val="tx1"/>
            </a:solidFill>
            <a:round/>
            <a:headEnd/>
            <a:tailEnd type="triangle" w="med" len="med"/>
          </a:ln>
        </p:spPr>
        <p:txBody>
          <a:bodyPr/>
          <a:lstStyle/>
          <a:p>
            <a:endParaRPr lang="en-US"/>
          </a:p>
        </p:txBody>
      </p:sp>
      <p:sp>
        <p:nvSpPr>
          <p:cNvPr id="8199" name="Line 8"/>
          <p:cNvSpPr>
            <a:spLocks noChangeShapeType="1"/>
          </p:cNvSpPr>
          <p:nvPr/>
        </p:nvSpPr>
        <p:spPr bwMode="auto">
          <a:xfrm flipH="1">
            <a:off x="5791200" y="3962400"/>
            <a:ext cx="685800" cy="0"/>
          </a:xfrm>
          <a:prstGeom prst="line">
            <a:avLst/>
          </a:prstGeom>
          <a:noFill/>
          <a:ln w="9525">
            <a:solidFill>
              <a:schemeClr val="tx1"/>
            </a:solidFill>
            <a:round/>
            <a:headEnd/>
            <a:tailEnd type="triangle" w="med" len="med"/>
          </a:ln>
        </p:spPr>
        <p:txBody>
          <a:bodyPr/>
          <a:lstStyle/>
          <a:p>
            <a:endParaRPr lang="en-US"/>
          </a:p>
        </p:txBody>
      </p:sp>
      <p:sp>
        <p:nvSpPr>
          <p:cNvPr id="8200" name="Line 10"/>
          <p:cNvSpPr>
            <a:spLocks noChangeShapeType="1"/>
          </p:cNvSpPr>
          <p:nvPr/>
        </p:nvSpPr>
        <p:spPr bwMode="auto">
          <a:xfrm>
            <a:off x="6781800" y="4191000"/>
            <a:ext cx="0" cy="685800"/>
          </a:xfrm>
          <a:prstGeom prst="line">
            <a:avLst/>
          </a:prstGeom>
          <a:noFill/>
          <a:ln w="9525">
            <a:solidFill>
              <a:schemeClr val="tx1"/>
            </a:solidFill>
            <a:round/>
            <a:headEnd/>
            <a:tailEnd type="triangle" w="med" len="med"/>
          </a:ln>
        </p:spPr>
        <p:txBody>
          <a:bodyPr/>
          <a:lstStyle/>
          <a:p>
            <a:endParaRPr lang="en-US"/>
          </a:p>
        </p:txBody>
      </p:sp>
      <p:sp>
        <p:nvSpPr>
          <p:cNvPr id="8201" name="Line 11"/>
          <p:cNvSpPr>
            <a:spLocks noChangeShapeType="1"/>
          </p:cNvSpPr>
          <p:nvPr/>
        </p:nvSpPr>
        <p:spPr bwMode="auto">
          <a:xfrm flipV="1">
            <a:off x="6781800" y="3048000"/>
            <a:ext cx="0" cy="60960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561863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976313"/>
          </a:xfrm>
          <a:solidFill>
            <a:schemeClr val="tx2">
              <a:lumMod val="50000"/>
            </a:schemeClr>
          </a:solidFill>
        </p:spPr>
        <p:txBody>
          <a:bodyPr>
            <a:normAutofit/>
          </a:bodyPr>
          <a:lstStyle/>
          <a:p>
            <a:pPr algn="r" eaLnBrk="1" hangingPunct="1"/>
            <a:r>
              <a:rPr lang="en-US" dirty="0" err="1" smtClean="0">
                <a:solidFill>
                  <a:schemeClr val="bg1"/>
                </a:solidFill>
                <a:latin typeface="Agency FB" pitchFamily="34" charset="0"/>
                <a:ea typeface="Cambria Math" pitchFamily="18" charset="0"/>
              </a:rPr>
              <a:t>Fungsi</a:t>
            </a:r>
            <a:r>
              <a:rPr lang="en-US" dirty="0" smtClean="0">
                <a:solidFill>
                  <a:schemeClr val="bg1"/>
                </a:solidFill>
                <a:latin typeface="Agency FB" pitchFamily="34" charset="0"/>
                <a:ea typeface="Cambria Math" pitchFamily="18" charset="0"/>
              </a:rPr>
              <a:t> </a:t>
            </a:r>
            <a:r>
              <a:rPr lang="en-US" dirty="0" err="1" smtClean="0">
                <a:solidFill>
                  <a:schemeClr val="bg1"/>
                </a:solidFill>
                <a:latin typeface="Agency FB" pitchFamily="34" charset="0"/>
                <a:ea typeface="Cambria Math" pitchFamily="18" charset="0"/>
              </a:rPr>
              <a:t>operasi</a:t>
            </a:r>
            <a:r>
              <a:rPr lang="en-US" dirty="0" smtClean="0">
                <a:solidFill>
                  <a:schemeClr val="bg1"/>
                </a:solidFill>
                <a:latin typeface="Agency FB" pitchFamily="34" charset="0"/>
                <a:ea typeface="Cambria Math" pitchFamily="18" charset="0"/>
              </a:rPr>
              <a:t> </a:t>
            </a:r>
            <a:r>
              <a:rPr lang="en-US" dirty="0" err="1" smtClean="0">
                <a:solidFill>
                  <a:schemeClr val="bg1"/>
                </a:solidFill>
                <a:latin typeface="Agency FB" pitchFamily="34" charset="0"/>
                <a:ea typeface="Cambria Math" pitchFamily="18" charset="0"/>
              </a:rPr>
              <a:t>dalam</a:t>
            </a:r>
            <a:r>
              <a:rPr lang="en-US" dirty="0" smtClean="0">
                <a:solidFill>
                  <a:schemeClr val="bg1"/>
                </a:solidFill>
                <a:latin typeface="Agency FB" pitchFamily="34" charset="0"/>
                <a:ea typeface="Cambria Math" pitchFamily="18" charset="0"/>
              </a:rPr>
              <a:t> </a:t>
            </a:r>
            <a:r>
              <a:rPr lang="en-US" dirty="0" err="1" smtClean="0">
                <a:solidFill>
                  <a:schemeClr val="bg1"/>
                </a:solidFill>
                <a:latin typeface="Agency FB" pitchFamily="34" charset="0"/>
                <a:ea typeface="Cambria Math" pitchFamily="18" charset="0"/>
              </a:rPr>
              <a:t>organisasi</a:t>
            </a:r>
            <a:endParaRPr lang="en-US" dirty="0" smtClean="0">
              <a:solidFill>
                <a:schemeClr val="bg1"/>
              </a:solidFill>
              <a:latin typeface="Agency FB" pitchFamily="34" charset="0"/>
              <a:ea typeface="Cambria Math" pitchFamily="18" charset="0"/>
            </a:endParaRPr>
          </a:p>
        </p:txBody>
      </p:sp>
      <p:sp>
        <p:nvSpPr>
          <p:cNvPr id="4099" name="Rectangle 3"/>
          <p:cNvSpPr>
            <a:spLocks noGrp="1" noChangeArrowheads="1"/>
          </p:cNvSpPr>
          <p:nvPr>
            <p:ph idx="1"/>
          </p:nvPr>
        </p:nvSpPr>
        <p:spPr>
          <a:xfrm>
            <a:off x="762000" y="1752600"/>
            <a:ext cx="7661031" cy="4572000"/>
          </a:xfrm>
        </p:spPr>
        <p:txBody>
          <a:bodyPr/>
          <a:lstStyle/>
          <a:p>
            <a:pPr eaLnBrk="1" hangingPunct="1">
              <a:buFont typeface="Wingdings" pitchFamily="2" charset="2"/>
              <a:buNone/>
            </a:pPr>
            <a:r>
              <a:rPr lang="en-US" sz="1800" dirty="0" smtClean="0">
                <a:latin typeface="Georgia" pitchFamily="18" charset="0"/>
              </a:rPr>
              <a:t>	</a:t>
            </a:r>
            <a:r>
              <a:rPr lang="en-US" sz="1800" dirty="0" err="1" smtClean="0">
                <a:latin typeface="Georgia" pitchFamily="18" charset="0"/>
              </a:rPr>
              <a:t>Fungsi</a:t>
            </a:r>
            <a:r>
              <a:rPr lang="en-US" sz="1800" dirty="0" smtClean="0">
                <a:latin typeface="Georgia" pitchFamily="18" charset="0"/>
              </a:rPr>
              <a:t> (</a:t>
            </a:r>
            <a:r>
              <a:rPr lang="en-US" sz="1800" i="1" dirty="0" err="1" smtClean="0">
                <a:latin typeface="Georgia" pitchFamily="18" charset="0"/>
              </a:rPr>
              <a:t>sistem</a:t>
            </a:r>
            <a:r>
              <a:rPr lang="en-US" sz="1800" dirty="0" smtClean="0">
                <a:latin typeface="Georgia" pitchFamily="18" charset="0"/>
              </a:rPr>
              <a:t>) </a:t>
            </a:r>
            <a:r>
              <a:rPr lang="en-US" sz="1800" dirty="0" err="1" smtClean="0">
                <a:latin typeface="Georgia" pitchFamily="18" charset="0"/>
              </a:rPr>
              <a:t>operasi</a:t>
            </a:r>
            <a:r>
              <a:rPr lang="en-US" sz="1800" dirty="0" smtClean="0">
                <a:latin typeface="Georgia" pitchFamily="18" charset="0"/>
              </a:rPr>
              <a:t> </a:t>
            </a:r>
            <a:r>
              <a:rPr lang="en-US" sz="1800" dirty="0" err="1" smtClean="0">
                <a:latin typeface="Georgia" pitchFamily="18" charset="0"/>
              </a:rPr>
              <a:t>adalah</a:t>
            </a:r>
            <a:r>
              <a:rPr lang="en-US" sz="1800" dirty="0" smtClean="0">
                <a:latin typeface="Georgia" pitchFamily="18" charset="0"/>
              </a:rPr>
              <a:t> </a:t>
            </a:r>
            <a:r>
              <a:rPr lang="en-US" sz="1800" dirty="0" err="1" smtClean="0">
                <a:latin typeface="Georgia" pitchFamily="18" charset="0"/>
              </a:rPr>
              <a:t>bagian</a:t>
            </a:r>
            <a:r>
              <a:rPr lang="en-US" sz="1800" dirty="0" smtClean="0">
                <a:latin typeface="Georgia" pitchFamily="18" charset="0"/>
              </a:rPr>
              <a:t> </a:t>
            </a:r>
            <a:r>
              <a:rPr lang="en-US" sz="1800" dirty="0" err="1" smtClean="0">
                <a:latin typeface="Georgia" pitchFamily="18" charset="0"/>
              </a:rPr>
              <a:t>dari</a:t>
            </a:r>
            <a:r>
              <a:rPr lang="en-US" sz="1800" dirty="0" smtClean="0">
                <a:latin typeface="Georgia" pitchFamily="18" charset="0"/>
              </a:rPr>
              <a:t> </a:t>
            </a:r>
            <a:r>
              <a:rPr lang="en-US" sz="1800" dirty="0" err="1" smtClean="0">
                <a:latin typeface="Georgia" pitchFamily="18" charset="0"/>
              </a:rPr>
              <a:t>organisasi</a:t>
            </a:r>
            <a:r>
              <a:rPr lang="en-US" sz="1800" dirty="0" smtClean="0">
                <a:latin typeface="Georgia" pitchFamily="18" charset="0"/>
              </a:rPr>
              <a:t> yang </a:t>
            </a:r>
            <a:r>
              <a:rPr lang="en-US" sz="1800" dirty="0" err="1" smtClean="0">
                <a:latin typeface="Georgia" pitchFamily="18" charset="0"/>
              </a:rPr>
              <a:t>ada</a:t>
            </a:r>
            <a:r>
              <a:rPr lang="en-US" sz="1800" dirty="0" smtClean="0">
                <a:latin typeface="Georgia" pitchFamily="18" charset="0"/>
              </a:rPr>
              <a:t> </a:t>
            </a:r>
            <a:r>
              <a:rPr lang="en-US" sz="1800" dirty="0" err="1" smtClean="0">
                <a:latin typeface="Georgia" pitchFamily="18" charset="0"/>
              </a:rPr>
              <a:t>terutama</a:t>
            </a:r>
            <a:r>
              <a:rPr lang="en-US" sz="1800" dirty="0" smtClean="0">
                <a:latin typeface="Georgia" pitchFamily="18" charset="0"/>
              </a:rPr>
              <a:t> </a:t>
            </a:r>
            <a:r>
              <a:rPr lang="en-US" sz="1800" dirty="0" err="1" smtClean="0">
                <a:latin typeface="Georgia" pitchFamily="18" charset="0"/>
              </a:rPr>
              <a:t>untuk</a:t>
            </a:r>
            <a:r>
              <a:rPr lang="en-US" sz="1800" dirty="0" smtClean="0">
                <a:latin typeface="Georgia" pitchFamily="18" charset="0"/>
              </a:rPr>
              <a:t> </a:t>
            </a:r>
            <a:r>
              <a:rPr lang="en-US" sz="1800" dirty="0" err="1" smtClean="0">
                <a:latin typeface="Georgia" pitchFamily="18" charset="0"/>
              </a:rPr>
              <a:t>membuat</a:t>
            </a:r>
            <a:r>
              <a:rPr lang="en-US" sz="1800" dirty="0" smtClean="0">
                <a:latin typeface="Georgia" pitchFamily="18" charset="0"/>
              </a:rPr>
              <a:t> </a:t>
            </a:r>
            <a:r>
              <a:rPr lang="en-US" sz="1800" dirty="0" err="1" smtClean="0">
                <a:latin typeface="Georgia" pitchFamily="18" charset="0"/>
              </a:rPr>
              <a:t>dan</a:t>
            </a:r>
            <a:r>
              <a:rPr lang="en-US" sz="1800" dirty="0" smtClean="0">
                <a:latin typeface="Georgia" pitchFamily="18" charset="0"/>
              </a:rPr>
              <a:t> </a:t>
            </a:r>
            <a:r>
              <a:rPr lang="en-US" sz="1800" dirty="0" err="1" smtClean="0">
                <a:latin typeface="Georgia" pitchFamily="18" charset="0"/>
              </a:rPr>
              <a:t>menghasilkan</a:t>
            </a:r>
            <a:r>
              <a:rPr lang="en-US" sz="1800" dirty="0" smtClean="0">
                <a:latin typeface="Georgia" pitchFamily="18" charset="0"/>
              </a:rPr>
              <a:t> </a:t>
            </a:r>
            <a:r>
              <a:rPr lang="en-US" sz="1800" dirty="0" err="1" smtClean="0">
                <a:latin typeface="Georgia" pitchFamily="18" charset="0"/>
              </a:rPr>
              <a:t>produk</a:t>
            </a:r>
            <a:r>
              <a:rPr lang="en-US" sz="1800" dirty="0" smtClean="0">
                <a:latin typeface="Georgia" pitchFamily="18" charset="0"/>
              </a:rPr>
              <a:t> </a:t>
            </a:r>
            <a:r>
              <a:rPr lang="en-US" sz="1800" dirty="0" err="1" smtClean="0">
                <a:latin typeface="Georgia" pitchFamily="18" charset="0"/>
              </a:rPr>
              <a:t>perusahaan</a:t>
            </a:r>
            <a:r>
              <a:rPr lang="en-US" sz="1800" dirty="0" smtClean="0">
                <a:latin typeface="Georgia" pitchFamily="18" charset="0"/>
              </a:rPr>
              <a:t>, </a:t>
            </a:r>
            <a:r>
              <a:rPr lang="en-US" sz="1800" dirty="0" err="1" smtClean="0">
                <a:latin typeface="Georgia" pitchFamily="18" charset="0"/>
              </a:rPr>
              <a:t>barang</a:t>
            </a:r>
            <a:r>
              <a:rPr lang="en-US" sz="1800" dirty="0" smtClean="0">
                <a:latin typeface="Georgia" pitchFamily="18" charset="0"/>
              </a:rPr>
              <a:t> </a:t>
            </a:r>
            <a:r>
              <a:rPr lang="en-US" sz="1800" dirty="0" err="1" smtClean="0">
                <a:latin typeface="Georgia" pitchFamily="18" charset="0"/>
              </a:rPr>
              <a:t>maupun</a:t>
            </a:r>
            <a:r>
              <a:rPr lang="en-US" sz="1800" dirty="0" smtClean="0">
                <a:latin typeface="Georgia" pitchFamily="18" charset="0"/>
              </a:rPr>
              <a:t> </a:t>
            </a:r>
            <a:r>
              <a:rPr lang="en-US" sz="1800" dirty="0" err="1" smtClean="0">
                <a:latin typeface="Georgia" pitchFamily="18" charset="0"/>
              </a:rPr>
              <a:t>jasa</a:t>
            </a:r>
            <a:r>
              <a:rPr lang="en-US" sz="1800" dirty="0" smtClean="0">
                <a:latin typeface="Georgia" pitchFamily="18" charset="0"/>
              </a:rPr>
              <a:t>.</a:t>
            </a:r>
          </a:p>
          <a:p>
            <a:pPr eaLnBrk="1" hangingPunct="1">
              <a:buFont typeface="Wingdings" pitchFamily="2" charset="2"/>
              <a:buNone/>
            </a:pPr>
            <a:r>
              <a:rPr lang="en-US" sz="1800" dirty="0" smtClean="0">
                <a:latin typeface="Georgia" pitchFamily="18" charset="0"/>
              </a:rPr>
              <a:t>                                                         </a:t>
            </a:r>
            <a:r>
              <a:rPr lang="en-US" sz="1400" dirty="0" err="1" smtClean="0">
                <a:latin typeface="Georgia" pitchFamily="18" charset="0"/>
              </a:rPr>
              <a:t>Fluktuasi</a:t>
            </a:r>
            <a:r>
              <a:rPr lang="en-US" sz="1400" dirty="0" smtClean="0">
                <a:latin typeface="Georgia" pitchFamily="18" charset="0"/>
              </a:rPr>
              <a:t> </a:t>
            </a:r>
            <a:r>
              <a:rPr lang="en-US" sz="1400" dirty="0" err="1" smtClean="0">
                <a:latin typeface="Georgia" pitchFamily="18" charset="0"/>
              </a:rPr>
              <a:t>Acak</a:t>
            </a:r>
            <a:r>
              <a:rPr lang="en-US" sz="1800" dirty="0" smtClean="0">
                <a:latin typeface="Georgia" pitchFamily="18" charset="0"/>
              </a:rPr>
              <a:t>                                                                      </a:t>
            </a:r>
          </a:p>
          <a:p>
            <a:pPr eaLnBrk="1" hangingPunct="1">
              <a:spcBef>
                <a:spcPct val="0"/>
              </a:spcBef>
              <a:buFont typeface="Wingdings" pitchFamily="2" charset="2"/>
              <a:buNone/>
            </a:pPr>
            <a:r>
              <a:rPr lang="en-US" sz="1800" dirty="0" smtClean="0">
                <a:latin typeface="Georgia" pitchFamily="18" charset="0"/>
              </a:rPr>
              <a:t>                                 </a:t>
            </a:r>
          </a:p>
          <a:p>
            <a:pPr eaLnBrk="1" hangingPunct="1">
              <a:spcBef>
                <a:spcPct val="0"/>
              </a:spcBef>
              <a:buFont typeface="Wingdings" pitchFamily="2" charset="2"/>
              <a:buNone/>
            </a:pPr>
            <a:r>
              <a:rPr lang="en-US" sz="1800" dirty="0" smtClean="0">
                <a:latin typeface="Georgia" pitchFamily="18" charset="0"/>
              </a:rPr>
              <a:t>                                 </a:t>
            </a:r>
            <a:r>
              <a:rPr lang="en-US" sz="1400" dirty="0" err="1" smtClean="0">
                <a:latin typeface="Georgia" pitchFamily="18" charset="0"/>
              </a:rPr>
              <a:t>Diperlukan</a:t>
            </a:r>
            <a:r>
              <a:rPr lang="en-US" sz="1400" dirty="0" smtClean="0">
                <a:latin typeface="Georgia" pitchFamily="18" charset="0"/>
              </a:rPr>
              <a:t>                                                       Monitor </a:t>
            </a:r>
          </a:p>
          <a:p>
            <a:pPr eaLnBrk="1" hangingPunct="1">
              <a:spcBef>
                <a:spcPct val="0"/>
              </a:spcBef>
              <a:buFont typeface="Wingdings" pitchFamily="2" charset="2"/>
              <a:buNone/>
            </a:pPr>
            <a:r>
              <a:rPr lang="en-US" sz="1400" dirty="0" smtClean="0">
                <a:latin typeface="Georgia" pitchFamily="18" charset="0"/>
              </a:rPr>
              <a:t>                                          </a:t>
            </a:r>
            <a:r>
              <a:rPr lang="en-US" sz="1400" dirty="0" err="1" smtClean="0">
                <a:latin typeface="Georgia" pitchFamily="18" charset="0"/>
              </a:rPr>
              <a:t>Penyesuaian</a:t>
            </a:r>
            <a:r>
              <a:rPr lang="en-US" sz="1800" dirty="0" smtClean="0">
                <a:latin typeface="Georgia" pitchFamily="18" charset="0"/>
              </a:rPr>
              <a:t>                                        </a:t>
            </a:r>
            <a:r>
              <a:rPr lang="en-US" sz="1400" dirty="0" err="1" smtClean="0">
                <a:latin typeface="Georgia" pitchFamily="18" charset="0"/>
              </a:rPr>
              <a:t>Keluaran</a:t>
            </a:r>
            <a:endParaRPr lang="en-US" sz="1400" dirty="0" smtClean="0">
              <a:latin typeface="Georgia" pitchFamily="18" charset="0"/>
            </a:endParaRPr>
          </a:p>
          <a:p>
            <a:pPr eaLnBrk="1" hangingPunct="1">
              <a:spcBef>
                <a:spcPct val="0"/>
              </a:spcBef>
              <a:buFont typeface="Wingdings" pitchFamily="2" charset="2"/>
              <a:buNone/>
            </a:pPr>
            <a:endParaRPr lang="en-US" sz="1400" dirty="0" smtClean="0">
              <a:latin typeface="Georgia" pitchFamily="18" charset="0"/>
            </a:endParaRPr>
          </a:p>
          <a:p>
            <a:pPr eaLnBrk="1" hangingPunct="1">
              <a:spcBef>
                <a:spcPct val="0"/>
              </a:spcBef>
              <a:buFont typeface="Wingdings" pitchFamily="2" charset="2"/>
              <a:buNone/>
            </a:pPr>
            <a:endParaRPr lang="en-US" sz="1400" dirty="0" smtClean="0">
              <a:latin typeface="Georgia" pitchFamily="18" charset="0"/>
            </a:endParaRPr>
          </a:p>
          <a:p>
            <a:pPr eaLnBrk="1" hangingPunct="1">
              <a:spcBef>
                <a:spcPct val="0"/>
              </a:spcBef>
              <a:buFont typeface="Wingdings" pitchFamily="2" charset="2"/>
              <a:buNone/>
            </a:pPr>
            <a:r>
              <a:rPr lang="en-US" sz="1400" dirty="0" smtClean="0">
                <a:latin typeface="Georgia" pitchFamily="18" charset="0"/>
              </a:rPr>
              <a:t> </a:t>
            </a:r>
          </a:p>
          <a:p>
            <a:pPr eaLnBrk="1" hangingPunct="1">
              <a:spcBef>
                <a:spcPct val="0"/>
              </a:spcBef>
              <a:buFont typeface="Wingdings" pitchFamily="2" charset="2"/>
              <a:buNone/>
            </a:pPr>
            <a:r>
              <a:rPr lang="en-US" sz="1400" dirty="0" smtClean="0">
                <a:latin typeface="Georgia" pitchFamily="18" charset="0"/>
              </a:rPr>
              <a:t>                                                                           </a:t>
            </a:r>
          </a:p>
          <a:p>
            <a:pPr eaLnBrk="1" hangingPunct="1">
              <a:spcBef>
                <a:spcPct val="0"/>
              </a:spcBef>
              <a:buFont typeface="Wingdings" pitchFamily="2" charset="2"/>
              <a:buNone/>
            </a:pPr>
            <a:r>
              <a:rPr lang="en-US" sz="1400" dirty="0" smtClean="0">
                <a:latin typeface="Georgia" pitchFamily="18" charset="0"/>
              </a:rPr>
              <a:t>                                                                           </a:t>
            </a:r>
            <a:r>
              <a:rPr lang="en-US" sz="1400" dirty="0" err="1" smtClean="0">
                <a:latin typeface="Georgia" pitchFamily="18" charset="0"/>
              </a:rPr>
              <a:t>Umpan</a:t>
            </a:r>
            <a:r>
              <a:rPr lang="en-US" sz="1400" dirty="0" smtClean="0">
                <a:latin typeface="Georgia" pitchFamily="18" charset="0"/>
              </a:rPr>
              <a:t> </a:t>
            </a:r>
            <a:r>
              <a:rPr lang="en-US" sz="1400" dirty="0" err="1" smtClean="0">
                <a:latin typeface="Georgia" pitchFamily="18" charset="0"/>
              </a:rPr>
              <a:t>Balik</a:t>
            </a:r>
            <a:endParaRPr lang="en-US" sz="1800" dirty="0" smtClean="0">
              <a:latin typeface="Georgia" pitchFamily="18" charset="0"/>
            </a:endParaRPr>
          </a:p>
          <a:p>
            <a:pPr eaLnBrk="1" hangingPunct="1">
              <a:buFont typeface="Wingdings" pitchFamily="2" charset="2"/>
              <a:buNone/>
            </a:pPr>
            <a:r>
              <a:rPr lang="en-US" sz="1800" dirty="0" smtClean="0">
                <a:latin typeface="Georgia" pitchFamily="18" charset="0"/>
              </a:rPr>
              <a:t>                                 </a:t>
            </a:r>
          </a:p>
        </p:txBody>
      </p:sp>
      <p:sp>
        <p:nvSpPr>
          <p:cNvPr id="4100" name="Line 37"/>
          <p:cNvSpPr>
            <a:spLocks noChangeShapeType="1"/>
          </p:cNvSpPr>
          <p:nvPr/>
        </p:nvSpPr>
        <p:spPr bwMode="auto">
          <a:xfrm>
            <a:off x="2590800" y="4038600"/>
            <a:ext cx="0" cy="0"/>
          </a:xfrm>
          <a:prstGeom prst="line">
            <a:avLst/>
          </a:prstGeom>
          <a:noFill/>
          <a:ln w="9525">
            <a:solidFill>
              <a:schemeClr val="tx1"/>
            </a:solidFill>
            <a:round/>
            <a:headEnd/>
            <a:tailEnd/>
          </a:ln>
        </p:spPr>
        <p:txBody>
          <a:bodyPr/>
          <a:lstStyle/>
          <a:p>
            <a:endParaRPr lang="en-US"/>
          </a:p>
        </p:txBody>
      </p:sp>
      <p:sp>
        <p:nvSpPr>
          <p:cNvPr id="4101" name="Rectangle 39"/>
          <p:cNvSpPr>
            <a:spLocks noChangeArrowheads="1"/>
          </p:cNvSpPr>
          <p:nvPr/>
        </p:nvSpPr>
        <p:spPr bwMode="auto">
          <a:xfrm>
            <a:off x="1066800" y="3200400"/>
            <a:ext cx="1524000" cy="1371600"/>
          </a:xfrm>
          <a:prstGeom prst="rect">
            <a:avLst/>
          </a:prstGeom>
          <a:solidFill>
            <a:srgbClr val="EAEAEA"/>
          </a:solidFill>
          <a:ln w="57150" cmpd="thinThick">
            <a:solidFill>
              <a:schemeClr val="tx1"/>
            </a:solidFill>
            <a:miter lim="800000"/>
            <a:headEnd/>
            <a:tailEnd/>
          </a:ln>
        </p:spPr>
        <p:txBody>
          <a:bodyPr wrap="none" anchor="ctr"/>
          <a:lstStyle/>
          <a:p>
            <a:r>
              <a:rPr lang="en-US" sz="1600" b="1"/>
              <a:t>  Masukan</a:t>
            </a:r>
          </a:p>
          <a:p>
            <a:pPr>
              <a:buFontTx/>
              <a:buChar char="•"/>
            </a:pPr>
            <a:r>
              <a:rPr lang="en-US" sz="1600"/>
              <a:t> Tanah</a:t>
            </a:r>
          </a:p>
          <a:p>
            <a:pPr>
              <a:buFontTx/>
              <a:buChar char="•"/>
            </a:pPr>
            <a:r>
              <a:rPr lang="en-US" sz="1600"/>
              <a:t> T.Kerja</a:t>
            </a:r>
          </a:p>
          <a:p>
            <a:pPr>
              <a:buFontTx/>
              <a:buChar char="•"/>
            </a:pPr>
            <a:r>
              <a:rPr lang="en-US" sz="1600"/>
              <a:t> Modal</a:t>
            </a:r>
          </a:p>
          <a:p>
            <a:pPr>
              <a:buFontTx/>
              <a:buChar char="•"/>
            </a:pPr>
            <a:r>
              <a:rPr lang="en-US" sz="1600"/>
              <a:t> Manajemen</a:t>
            </a:r>
          </a:p>
        </p:txBody>
      </p:sp>
      <p:sp>
        <p:nvSpPr>
          <p:cNvPr id="4102" name="Rectangle 40"/>
          <p:cNvSpPr>
            <a:spLocks noChangeArrowheads="1"/>
          </p:cNvSpPr>
          <p:nvPr/>
        </p:nvSpPr>
        <p:spPr bwMode="auto">
          <a:xfrm>
            <a:off x="3733800" y="3581400"/>
            <a:ext cx="1752600" cy="914400"/>
          </a:xfrm>
          <a:prstGeom prst="rect">
            <a:avLst/>
          </a:prstGeom>
          <a:solidFill>
            <a:srgbClr val="EAEAEA"/>
          </a:solidFill>
          <a:ln w="57150" cmpd="thinThick">
            <a:solidFill>
              <a:schemeClr val="tx1"/>
            </a:solidFill>
            <a:miter lim="800000"/>
            <a:headEnd/>
            <a:tailEnd/>
          </a:ln>
        </p:spPr>
        <p:txBody>
          <a:bodyPr wrap="none" anchor="ctr"/>
          <a:lstStyle/>
          <a:p>
            <a:pPr algn="ctr"/>
            <a:r>
              <a:rPr lang="en-US" sz="1600" b="1" dirty="0"/>
              <a:t>PROSES</a:t>
            </a:r>
          </a:p>
          <a:p>
            <a:pPr algn="ctr"/>
            <a:r>
              <a:rPr lang="en-US" sz="1600" b="1" dirty="0" smtClean="0"/>
              <a:t>KONVERSI</a:t>
            </a:r>
          </a:p>
          <a:p>
            <a:pPr algn="ctr"/>
            <a:r>
              <a:rPr lang="en-US" sz="1600" b="1" dirty="0" smtClean="0"/>
              <a:t>/</a:t>
            </a:r>
            <a:r>
              <a:rPr lang="en-US" sz="1600" b="1" dirty="0" err="1" smtClean="0"/>
              <a:t>Tranformasi</a:t>
            </a:r>
            <a:endParaRPr lang="en-US" sz="1600" b="1" dirty="0"/>
          </a:p>
        </p:txBody>
      </p:sp>
      <p:sp>
        <p:nvSpPr>
          <p:cNvPr id="4103" name="Rectangle 41"/>
          <p:cNvSpPr>
            <a:spLocks noChangeArrowheads="1"/>
          </p:cNvSpPr>
          <p:nvPr/>
        </p:nvSpPr>
        <p:spPr bwMode="auto">
          <a:xfrm>
            <a:off x="6858000" y="3276600"/>
            <a:ext cx="1371600" cy="990600"/>
          </a:xfrm>
          <a:prstGeom prst="rect">
            <a:avLst/>
          </a:prstGeom>
          <a:solidFill>
            <a:srgbClr val="EAEAEA"/>
          </a:solidFill>
          <a:ln w="57150" cmpd="thinThick">
            <a:solidFill>
              <a:schemeClr val="tx1"/>
            </a:solidFill>
            <a:miter lim="800000"/>
            <a:headEnd/>
            <a:tailEnd/>
          </a:ln>
        </p:spPr>
        <p:txBody>
          <a:bodyPr wrap="none" anchor="ctr"/>
          <a:lstStyle/>
          <a:p>
            <a:r>
              <a:rPr lang="en-US" sz="1600" b="1"/>
              <a:t>  Keluaran</a:t>
            </a:r>
          </a:p>
          <a:p>
            <a:pPr>
              <a:buFontTx/>
              <a:buChar char="•"/>
            </a:pPr>
            <a:r>
              <a:rPr lang="en-US" sz="1600"/>
              <a:t> Barang</a:t>
            </a:r>
          </a:p>
          <a:p>
            <a:pPr>
              <a:buFontTx/>
              <a:buChar char="•"/>
            </a:pPr>
            <a:r>
              <a:rPr lang="en-US" sz="1600"/>
              <a:t> Jasa</a:t>
            </a:r>
          </a:p>
        </p:txBody>
      </p:sp>
      <p:sp>
        <p:nvSpPr>
          <p:cNvPr id="4104" name="Rectangle 42"/>
          <p:cNvSpPr>
            <a:spLocks noChangeArrowheads="1"/>
          </p:cNvSpPr>
          <p:nvPr/>
        </p:nvSpPr>
        <p:spPr bwMode="auto">
          <a:xfrm>
            <a:off x="3733800" y="4953000"/>
            <a:ext cx="1752600" cy="990600"/>
          </a:xfrm>
          <a:prstGeom prst="rect">
            <a:avLst/>
          </a:prstGeom>
          <a:solidFill>
            <a:srgbClr val="EAEAEA"/>
          </a:solidFill>
          <a:ln w="57150" cmpd="thinThick">
            <a:solidFill>
              <a:schemeClr val="tx1"/>
            </a:solidFill>
            <a:miter lim="800000"/>
            <a:headEnd/>
            <a:tailEnd/>
          </a:ln>
        </p:spPr>
        <p:txBody>
          <a:bodyPr wrap="none" anchor="ctr"/>
          <a:lstStyle/>
          <a:p>
            <a:pPr algn="ctr"/>
            <a:r>
              <a:rPr lang="en-US" sz="1400" b="1"/>
              <a:t>Perbandingan</a:t>
            </a:r>
          </a:p>
          <a:p>
            <a:pPr algn="ctr"/>
            <a:r>
              <a:rPr lang="en-US" sz="1400"/>
              <a:t>Kenyataan </a:t>
            </a:r>
          </a:p>
          <a:p>
            <a:pPr algn="ctr"/>
            <a:r>
              <a:rPr lang="en-US" sz="1400"/>
              <a:t>Vs</a:t>
            </a:r>
          </a:p>
          <a:p>
            <a:pPr algn="ctr"/>
            <a:r>
              <a:rPr lang="en-US" sz="1400"/>
              <a:t> Rencana</a:t>
            </a:r>
          </a:p>
        </p:txBody>
      </p:sp>
      <p:sp>
        <p:nvSpPr>
          <p:cNvPr id="4105" name="Oval 43"/>
          <p:cNvSpPr>
            <a:spLocks noChangeArrowheads="1"/>
          </p:cNvSpPr>
          <p:nvPr/>
        </p:nvSpPr>
        <p:spPr bwMode="auto">
          <a:xfrm>
            <a:off x="2971800" y="3810000"/>
            <a:ext cx="304800" cy="304800"/>
          </a:xfrm>
          <a:prstGeom prst="ellipse">
            <a:avLst/>
          </a:prstGeom>
          <a:solidFill>
            <a:srgbClr val="EAEAEA"/>
          </a:solidFill>
          <a:ln w="12700">
            <a:solidFill>
              <a:schemeClr val="tx1"/>
            </a:solidFill>
            <a:round/>
            <a:headEnd/>
            <a:tailEnd/>
          </a:ln>
        </p:spPr>
        <p:txBody>
          <a:bodyPr wrap="none" anchor="ctr"/>
          <a:lstStyle/>
          <a:p>
            <a:endParaRPr lang="en-US"/>
          </a:p>
        </p:txBody>
      </p:sp>
      <p:sp>
        <p:nvSpPr>
          <p:cNvPr id="4106" name="Oval 44"/>
          <p:cNvSpPr>
            <a:spLocks noChangeArrowheads="1"/>
          </p:cNvSpPr>
          <p:nvPr/>
        </p:nvSpPr>
        <p:spPr bwMode="auto">
          <a:xfrm>
            <a:off x="6096000" y="3810000"/>
            <a:ext cx="304800" cy="304800"/>
          </a:xfrm>
          <a:prstGeom prst="ellipse">
            <a:avLst/>
          </a:prstGeom>
          <a:solidFill>
            <a:srgbClr val="EAEAEA"/>
          </a:solidFill>
          <a:ln w="12700">
            <a:solidFill>
              <a:schemeClr val="tx1"/>
            </a:solidFill>
            <a:round/>
            <a:headEnd/>
            <a:tailEnd/>
          </a:ln>
        </p:spPr>
        <p:txBody>
          <a:bodyPr wrap="none" anchor="ctr"/>
          <a:lstStyle/>
          <a:p>
            <a:endParaRPr lang="en-US"/>
          </a:p>
        </p:txBody>
      </p:sp>
      <p:sp>
        <p:nvSpPr>
          <p:cNvPr id="4107" name="Line 45"/>
          <p:cNvSpPr>
            <a:spLocks noChangeShapeType="1"/>
          </p:cNvSpPr>
          <p:nvPr/>
        </p:nvSpPr>
        <p:spPr bwMode="auto">
          <a:xfrm>
            <a:off x="2590800" y="3962400"/>
            <a:ext cx="381000" cy="0"/>
          </a:xfrm>
          <a:prstGeom prst="line">
            <a:avLst/>
          </a:prstGeom>
          <a:noFill/>
          <a:ln w="9525">
            <a:solidFill>
              <a:schemeClr val="tx1"/>
            </a:solidFill>
            <a:round/>
            <a:headEnd/>
            <a:tailEnd type="triangle" w="med" len="med"/>
          </a:ln>
        </p:spPr>
        <p:txBody>
          <a:bodyPr/>
          <a:lstStyle/>
          <a:p>
            <a:endParaRPr lang="en-US"/>
          </a:p>
        </p:txBody>
      </p:sp>
      <p:sp>
        <p:nvSpPr>
          <p:cNvPr id="4108" name="Line 46"/>
          <p:cNvSpPr>
            <a:spLocks noChangeShapeType="1"/>
          </p:cNvSpPr>
          <p:nvPr/>
        </p:nvSpPr>
        <p:spPr bwMode="auto">
          <a:xfrm>
            <a:off x="3276600" y="3962400"/>
            <a:ext cx="381000" cy="0"/>
          </a:xfrm>
          <a:prstGeom prst="line">
            <a:avLst/>
          </a:prstGeom>
          <a:noFill/>
          <a:ln w="9525">
            <a:solidFill>
              <a:schemeClr val="tx1"/>
            </a:solidFill>
            <a:round/>
            <a:headEnd/>
            <a:tailEnd type="triangle" w="med" len="med"/>
          </a:ln>
        </p:spPr>
        <p:txBody>
          <a:bodyPr/>
          <a:lstStyle/>
          <a:p>
            <a:endParaRPr lang="en-US"/>
          </a:p>
        </p:txBody>
      </p:sp>
      <p:sp>
        <p:nvSpPr>
          <p:cNvPr id="4109" name="Line 47"/>
          <p:cNvSpPr>
            <a:spLocks noChangeShapeType="1"/>
          </p:cNvSpPr>
          <p:nvPr/>
        </p:nvSpPr>
        <p:spPr bwMode="auto">
          <a:xfrm>
            <a:off x="5486400" y="3962400"/>
            <a:ext cx="609600" cy="0"/>
          </a:xfrm>
          <a:prstGeom prst="line">
            <a:avLst/>
          </a:prstGeom>
          <a:noFill/>
          <a:ln w="9525">
            <a:solidFill>
              <a:schemeClr val="tx1"/>
            </a:solidFill>
            <a:round/>
            <a:headEnd/>
            <a:tailEnd type="triangle" w="med" len="med"/>
          </a:ln>
        </p:spPr>
        <p:txBody>
          <a:bodyPr/>
          <a:lstStyle/>
          <a:p>
            <a:endParaRPr lang="en-US"/>
          </a:p>
        </p:txBody>
      </p:sp>
      <p:sp>
        <p:nvSpPr>
          <p:cNvPr id="4110" name="Line 48"/>
          <p:cNvSpPr>
            <a:spLocks noChangeShapeType="1"/>
          </p:cNvSpPr>
          <p:nvPr/>
        </p:nvSpPr>
        <p:spPr bwMode="auto">
          <a:xfrm>
            <a:off x="6400800" y="3962400"/>
            <a:ext cx="381000" cy="0"/>
          </a:xfrm>
          <a:prstGeom prst="line">
            <a:avLst/>
          </a:prstGeom>
          <a:noFill/>
          <a:ln w="9525">
            <a:solidFill>
              <a:schemeClr val="tx1"/>
            </a:solidFill>
            <a:round/>
            <a:headEnd/>
            <a:tailEnd type="triangle" w="med" len="med"/>
          </a:ln>
        </p:spPr>
        <p:txBody>
          <a:bodyPr/>
          <a:lstStyle/>
          <a:p>
            <a:endParaRPr lang="en-US"/>
          </a:p>
        </p:txBody>
      </p:sp>
      <p:sp>
        <p:nvSpPr>
          <p:cNvPr id="4111" name="Line 49"/>
          <p:cNvSpPr>
            <a:spLocks noChangeShapeType="1"/>
          </p:cNvSpPr>
          <p:nvPr/>
        </p:nvSpPr>
        <p:spPr bwMode="auto">
          <a:xfrm>
            <a:off x="4572000" y="2971800"/>
            <a:ext cx="0" cy="533400"/>
          </a:xfrm>
          <a:prstGeom prst="line">
            <a:avLst/>
          </a:prstGeom>
          <a:noFill/>
          <a:ln w="9525">
            <a:solidFill>
              <a:schemeClr val="tx1"/>
            </a:solidFill>
            <a:round/>
            <a:headEnd/>
            <a:tailEnd type="triangle" w="med" len="med"/>
          </a:ln>
        </p:spPr>
        <p:txBody>
          <a:bodyPr/>
          <a:lstStyle/>
          <a:p>
            <a:endParaRPr lang="en-US"/>
          </a:p>
        </p:txBody>
      </p:sp>
      <p:sp>
        <p:nvSpPr>
          <p:cNvPr id="4112" name="Line 51"/>
          <p:cNvSpPr>
            <a:spLocks noChangeShapeType="1"/>
          </p:cNvSpPr>
          <p:nvPr/>
        </p:nvSpPr>
        <p:spPr bwMode="auto">
          <a:xfrm>
            <a:off x="6248400" y="4114800"/>
            <a:ext cx="0" cy="1295400"/>
          </a:xfrm>
          <a:prstGeom prst="line">
            <a:avLst/>
          </a:prstGeom>
          <a:noFill/>
          <a:ln w="9525">
            <a:solidFill>
              <a:schemeClr val="tx1"/>
            </a:solidFill>
            <a:round/>
            <a:headEnd/>
            <a:tailEnd/>
          </a:ln>
        </p:spPr>
        <p:txBody>
          <a:bodyPr/>
          <a:lstStyle/>
          <a:p>
            <a:endParaRPr lang="en-US"/>
          </a:p>
        </p:txBody>
      </p:sp>
      <p:sp>
        <p:nvSpPr>
          <p:cNvPr id="4113" name="Line 52"/>
          <p:cNvSpPr>
            <a:spLocks noChangeShapeType="1"/>
          </p:cNvSpPr>
          <p:nvPr/>
        </p:nvSpPr>
        <p:spPr bwMode="auto">
          <a:xfrm flipH="1">
            <a:off x="5486400" y="5410200"/>
            <a:ext cx="762000" cy="0"/>
          </a:xfrm>
          <a:prstGeom prst="line">
            <a:avLst/>
          </a:prstGeom>
          <a:noFill/>
          <a:ln w="9525">
            <a:solidFill>
              <a:schemeClr val="tx1"/>
            </a:solidFill>
            <a:round/>
            <a:headEnd/>
            <a:tailEnd type="triangle" w="med" len="med"/>
          </a:ln>
        </p:spPr>
        <p:txBody>
          <a:bodyPr/>
          <a:lstStyle/>
          <a:p>
            <a:endParaRPr lang="en-US"/>
          </a:p>
        </p:txBody>
      </p:sp>
      <p:sp>
        <p:nvSpPr>
          <p:cNvPr id="4114" name="Line 53"/>
          <p:cNvSpPr>
            <a:spLocks noChangeShapeType="1"/>
          </p:cNvSpPr>
          <p:nvPr/>
        </p:nvSpPr>
        <p:spPr bwMode="auto">
          <a:xfrm flipH="1">
            <a:off x="3124200" y="5410200"/>
            <a:ext cx="533400" cy="0"/>
          </a:xfrm>
          <a:prstGeom prst="line">
            <a:avLst/>
          </a:prstGeom>
          <a:noFill/>
          <a:ln w="9525">
            <a:solidFill>
              <a:schemeClr val="tx1"/>
            </a:solidFill>
            <a:round/>
            <a:headEnd/>
            <a:tailEnd/>
          </a:ln>
        </p:spPr>
        <p:txBody>
          <a:bodyPr/>
          <a:lstStyle/>
          <a:p>
            <a:endParaRPr lang="en-US"/>
          </a:p>
        </p:txBody>
      </p:sp>
      <p:sp>
        <p:nvSpPr>
          <p:cNvPr id="4115" name="Line 54"/>
          <p:cNvSpPr>
            <a:spLocks noChangeShapeType="1"/>
          </p:cNvSpPr>
          <p:nvPr/>
        </p:nvSpPr>
        <p:spPr bwMode="auto">
          <a:xfrm flipV="1">
            <a:off x="3124200" y="4114800"/>
            <a:ext cx="0" cy="129540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3788612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
            <a:ext cx="9144000" cy="838200"/>
          </a:xfrm>
          <a:solidFill>
            <a:schemeClr val="tx2">
              <a:lumMod val="50000"/>
            </a:schemeClr>
          </a:solidFill>
        </p:spPr>
        <p:txBody>
          <a:bodyPr>
            <a:noAutofit/>
          </a:bodyPr>
          <a:lstStyle/>
          <a:p>
            <a:pPr algn="r" eaLnBrk="1" hangingPunct="1"/>
            <a:r>
              <a:rPr lang="en-US" sz="3600" dirty="0" err="1" smtClean="0">
                <a:solidFill>
                  <a:schemeClr val="bg1"/>
                </a:solidFill>
                <a:latin typeface="Agency FB" pitchFamily="34" charset="0"/>
              </a:rPr>
              <a:t>Sistem</a:t>
            </a:r>
            <a:r>
              <a:rPr lang="en-US" sz="3600" dirty="0" smtClean="0">
                <a:solidFill>
                  <a:schemeClr val="bg1"/>
                </a:solidFill>
                <a:latin typeface="Agency FB" pitchFamily="34" charset="0"/>
              </a:rPr>
              <a:t> </a:t>
            </a:r>
            <a:r>
              <a:rPr lang="en-US" sz="3600" dirty="0" err="1" smtClean="0">
                <a:solidFill>
                  <a:schemeClr val="bg1"/>
                </a:solidFill>
                <a:latin typeface="Agency FB" pitchFamily="34" charset="0"/>
              </a:rPr>
              <a:t>operasi</a:t>
            </a:r>
            <a:r>
              <a:rPr lang="en-US" sz="3600" dirty="0" smtClean="0">
                <a:solidFill>
                  <a:schemeClr val="bg1"/>
                </a:solidFill>
                <a:latin typeface="Agency FB" pitchFamily="34" charset="0"/>
              </a:rPr>
              <a:t> </a:t>
            </a:r>
            <a:r>
              <a:rPr lang="en-US" sz="3600" dirty="0" err="1" smtClean="0">
                <a:solidFill>
                  <a:schemeClr val="bg1"/>
                </a:solidFill>
                <a:latin typeface="Agency FB" pitchFamily="34" charset="0"/>
              </a:rPr>
              <a:t>untuk</a:t>
            </a:r>
            <a:r>
              <a:rPr lang="en-US" sz="3600" dirty="0" smtClean="0">
                <a:solidFill>
                  <a:schemeClr val="bg1"/>
                </a:solidFill>
                <a:latin typeface="Agency FB" pitchFamily="34" charset="0"/>
              </a:rPr>
              <a:t> </a:t>
            </a:r>
            <a:r>
              <a:rPr lang="en-US" sz="3600" dirty="0" err="1" smtClean="0">
                <a:solidFill>
                  <a:schemeClr val="bg1"/>
                </a:solidFill>
                <a:latin typeface="Agency FB" pitchFamily="34" charset="0"/>
              </a:rPr>
              <a:t>pertanian</a:t>
            </a:r>
            <a:r>
              <a:rPr lang="en-US" sz="3600" dirty="0" smtClean="0">
                <a:solidFill>
                  <a:schemeClr val="bg1"/>
                </a:solidFill>
                <a:latin typeface="Agency FB" pitchFamily="34" charset="0"/>
              </a:rPr>
              <a:t> </a:t>
            </a:r>
            <a:r>
              <a:rPr lang="en-US" sz="3600" dirty="0" err="1" smtClean="0">
                <a:solidFill>
                  <a:schemeClr val="bg1"/>
                </a:solidFill>
                <a:latin typeface="Agency FB" pitchFamily="34" charset="0"/>
              </a:rPr>
              <a:t>dan</a:t>
            </a:r>
            <a:r>
              <a:rPr lang="en-US" sz="3600" dirty="0" smtClean="0">
                <a:solidFill>
                  <a:schemeClr val="bg1"/>
                </a:solidFill>
                <a:latin typeface="Agency FB" pitchFamily="34" charset="0"/>
              </a:rPr>
              <a:t> </a:t>
            </a:r>
            <a:r>
              <a:rPr lang="en-US" sz="3600" dirty="0" err="1" smtClean="0">
                <a:solidFill>
                  <a:schemeClr val="bg1"/>
                </a:solidFill>
                <a:latin typeface="Agency FB" pitchFamily="34" charset="0"/>
              </a:rPr>
              <a:t>perternakan</a:t>
            </a:r>
            <a:endParaRPr lang="en-US" sz="3600" dirty="0" smtClean="0">
              <a:solidFill>
                <a:schemeClr val="bg1"/>
              </a:solidFill>
              <a:latin typeface="Agency FB" pitchFamily="34" charset="0"/>
            </a:endParaRPr>
          </a:p>
        </p:txBody>
      </p:sp>
      <p:sp>
        <p:nvSpPr>
          <p:cNvPr id="5123" name="Rectangle 3"/>
          <p:cNvSpPr>
            <a:spLocks noGrp="1" noChangeArrowheads="1"/>
          </p:cNvSpPr>
          <p:nvPr>
            <p:ph idx="1"/>
          </p:nvPr>
        </p:nvSpPr>
        <p:spPr/>
        <p:txBody>
          <a:bodyPr/>
          <a:lstStyle/>
          <a:p>
            <a:pPr eaLnBrk="1" hangingPunct="1">
              <a:buFont typeface="Wingdings" pitchFamily="2" charset="2"/>
              <a:buNone/>
            </a:pPr>
            <a:r>
              <a:rPr lang="en-US" dirty="0" smtClean="0"/>
              <a:t> </a:t>
            </a:r>
            <a:endParaRPr lang="en-US" sz="1600" dirty="0" smtClean="0"/>
          </a:p>
          <a:p>
            <a:pPr eaLnBrk="1" hangingPunct="1">
              <a:buFont typeface="Wingdings" pitchFamily="2" charset="2"/>
              <a:buNone/>
            </a:pPr>
            <a:endParaRPr lang="en-US" sz="1600" dirty="0" smtClean="0"/>
          </a:p>
          <a:p>
            <a:pPr eaLnBrk="1" hangingPunct="1">
              <a:buFont typeface="Wingdings" pitchFamily="2" charset="2"/>
              <a:buNone/>
            </a:pPr>
            <a:endParaRPr lang="en-US" sz="1600" dirty="0" smtClean="0"/>
          </a:p>
          <a:p>
            <a:pPr eaLnBrk="1" hangingPunct="1">
              <a:buFont typeface="Wingdings" pitchFamily="2" charset="2"/>
              <a:buNone/>
            </a:pPr>
            <a:endParaRPr lang="en-US" sz="1600" dirty="0" smtClean="0"/>
          </a:p>
          <a:p>
            <a:pPr eaLnBrk="1" hangingPunct="1">
              <a:buFont typeface="Wingdings" pitchFamily="2" charset="2"/>
              <a:buNone/>
            </a:pPr>
            <a:endParaRPr lang="en-US" sz="1600" dirty="0" smtClean="0"/>
          </a:p>
          <a:p>
            <a:pPr eaLnBrk="1" hangingPunct="1">
              <a:buFont typeface="Wingdings" pitchFamily="2" charset="2"/>
              <a:buNone/>
            </a:pPr>
            <a:endParaRPr lang="en-US" sz="1600" dirty="0" smtClean="0"/>
          </a:p>
          <a:p>
            <a:pPr eaLnBrk="1" hangingPunct="1">
              <a:buFont typeface="Wingdings" pitchFamily="2" charset="2"/>
              <a:buNone/>
            </a:pPr>
            <a:endParaRPr lang="en-US" sz="1600" dirty="0" smtClean="0"/>
          </a:p>
          <a:p>
            <a:pPr eaLnBrk="1" hangingPunct="1">
              <a:buFont typeface="Wingdings" pitchFamily="2" charset="2"/>
              <a:buNone/>
            </a:pPr>
            <a:endParaRPr lang="en-US" sz="1600" dirty="0" smtClean="0"/>
          </a:p>
          <a:p>
            <a:pPr eaLnBrk="1" hangingPunct="1">
              <a:buFont typeface="Wingdings" pitchFamily="2" charset="2"/>
              <a:buNone/>
            </a:pPr>
            <a:endParaRPr lang="en-US" sz="1600" dirty="0" smtClean="0"/>
          </a:p>
          <a:p>
            <a:pPr eaLnBrk="1" hangingPunct="1">
              <a:buFont typeface="Wingdings" pitchFamily="2" charset="2"/>
              <a:buNone/>
            </a:pPr>
            <a:r>
              <a:rPr lang="en-US" sz="1600" dirty="0" smtClean="0"/>
              <a:t>  </a:t>
            </a:r>
          </a:p>
          <a:p>
            <a:pPr eaLnBrk="1" hangingPunct="1">
              <a:buFont typeface="Wingdings" pitchFamily="2" charset="2"/>
              <a:buNone/>
            </a:pPr>
            <a:r>
              <a:rPr lang="en-US" sz="1600" dirty="0" smtClean="0"/>
              <a:t>                                         +/-</a:t>
            </a:r>
            <a:endParaRPr lang="en-US" dirty="0" smtClean="0"/>
          </a:p>
        </p:txBody>
      </p:sp>
      <p:sp>
        <p:nvSpPr>
          <p:cNvPr id="5124" name="Rectangle 4"/>
          <p:cNvSpPr>
            <a:spLocks noChangeArrowheads="1"/>
          </p:cNvSpPr>
          <p:nvPr/>
        </p:nvSpPr>
        <p:spPr bwMode="auto">
          <a:xfrm>
            <a:off x="1143000" y="3505200"/>
            <a:ext cx="1371600" cy="1524000"/>
          </a:xfrm>
          <a:prstGeom prst="rect">
            <a:avLst/>
          </a:prstGeom>
          <a:solidFill>
            <a:srgbClr val="EAEAEA"/>
          </a:solidFill>
          <a:ln w="57150" cmpd="thinThick">
            <a:solidFill>
              <a:schemeClr val="tx1"/>
            </a:solidFill>
            <a:miter lim="800000"/>
            <a:headEnd/>
            <a:tailEnd/>
          </a:ln>
        </p:spPr>
        <p:txBody>
          <a:bodyPr wrap="none" anchor="ctr"/>
          <a:lstStyle/>
          <a:p>
            <a:r>
              <a:rPr lang="en-US" sz="1400" b="1"/>
              <a:t>   </a:t>
            </a:r>
            <a:r>
              <a:rPr lang="en-US" sz="1400" b="1" u="sng"/>
              <a:t>Masukan</a:t>
            </a:r>
          </a:p>
          <a:p>
            <a:pPr>
              <a:buFontTx/>
              <a:buChar char="•"/>
            </a:pPr>
            <a:r>
              <a:rPr lang="en-US" sz="1400"/>
              <a:t> Tanah</a:t>
            </a:r>
          </a:p>
          <a:p>
            <a:pPr>
              <a:buFontTx/>
              <a:buChar char="•"/>
            </a:pPr>
            <a:r>
              <a:rPr lang="en-US" sz="1400"/>
              <a:t> Petani</a:t>
            </a:r>
          </a:p>
          <a:p>
            <a:pPr>
              <a:buFontTx/>
              <a:buChar char="•"/>
            </a:pPr>
            <a:r>
              <a:rPr lang="en-US" sz="1400"/>
              <a:t> Traktor</a:t>
            </a:r>
          </a:p>
          <a:p>
            <a:pPr>
              <a:buFontTx/>
              <a:buChar char="•"/>
            </a:pPr>
            <a:r>
              <a:rPr lang="en-US" sz="1400"/>
              <a:t> Bangunan</a:t>
            </a:r>
          </a:p>
          <a:p>
            <a:pPr>
              <a:buFontTx/>
              <a:buChar char="•"/>
            </a:pPr>
            <a:r>
              <a:rPr lang="en-US" sz="1400"/>
              <a:t> Manajerial </a:t>
            </a:r>
          </a:p>
          <a:p>
            <a:r>
              <a:rPr lang="en-US" sz="1400"/>
              <a:t>  Skill</a:t>
            </a:r>
          </a:p>
        </p:txBody>
      </p:sp>
      <p:sp>
        <p:nvSpPr>
          <p:cNvPr id="5125" name="Rectangle 5"/>
          <p:cNvSpPr>
            <a:spLocks noChangeArrowheads="1"/>
          </p:cNvSpPr>
          <p:nvPr/>
        </p:nvSpPr>
        <p:spPr bwMode="auto">
          <a:xfrm>
            <a:off x="3200400" y="2057400"/>
            <a:ext cx="2971800" cy="1295400"/>
          </a:xfrm>
          <a:prstGeom prst="rect">
            <a:avLst/>
          </a:prstGeom>
          <a:solidFill>
            <a:srgbClr val="EAEAEA"/>
          </a:solidFill>
          <a:ln w="57150" cmpd="thinThick">
            <a:solidFill>
              <a:schemeClr val="tx1"/>
            </a:solidFill>
            <a:miter lim="800000"/>
            <a:headEnd/>
            <a:tailEnd/>
          </a:ln>
        </p:spPr>
        <p:txBody>
          <a:bodyPr wrap="none" anchor="ctr"/>
          <a:lstStyle/>
          <a:p>
            <a:r>
              <a:rPr lang="en-US" sz="1400" b="1" dirty="0">
                <a:latin typeface="Georgia" pitchFamily="18" charset="0"/>
              </a:rPr>
              <a:t>                 </a:t>
            </a:r>
            <a:r>
              <a:rPr lang="en-US" sz="1400" b="1" u="sng" dirty="0" err="1"/>
              <a:t>Fluktuasi</a:t>
            </a:r>
            <a:r>
              <a:rPr lang="en-US" sz="1400" b="1" u="sng" dirty="0"/>
              <a:t> </a:t>
            </a:r>
            <a:r>
              <a:rPr lang="en-US" sz="1400" b="1" u="sng" dirty="0" err="1"/>
              <a:t>Acak</a:t>
            </a:r>
            <a:endParaRPr lang="en-US" sz="1400" b="1" u="sng" dirty="0"/>
          </a:p>
          <a:p>
            <a:pPr>
              <a:buFontTx/>
              <a:buChar char="•"/>
            </a:pPr>
            <a:r>
              <a:rPr lang="en-US" sz="1400" dirty="0"/>
              <a:t> </a:t>
            </a:r>
            <a:r>
              <a:rPr lang="en-US" sz="1400" dirty="0" err="1"/>
              <a:t>Cuaca</a:t>
            </a:r>
            <a:endParaRPr lang="en-US" sz="1400" dirty="0"/>
          </a:p>
          <a:p>
            <a:pPr>
              <a:buFontTx/>
              <a:buChar char="•"/>
            </a:pPr>
            <a:r>
              <a:rPr lang="en-US" sz="1400" dirty="0"/>
              <a:t> </a:t>
            </a:r>
            <a:r>
              <a:rPr lang="en-US" sz="1400" dirty="0" err="1"/>
              <a:t>Inflasi</a:t>
            </a:r>
            <a:endParaRPr lang="en-US" sz="1400" dirty="0"/>
          </a:p>
          <a:p>
            <a:pPr>
              <a:buFontTx/>
              <a:buChar char="•"/>
            </a:pPr>
            <a:r>
              <a:rPr lang="en-US" sz="1400" dirty="0"/>
              <a:t> </a:t>
            </a:r>
            <a:r>
              <a:rPr lang="en-US" sz="1400" dirty="0" err="1"/>
              <a:t>Campur</a:t>
            </a:r>
            <a:r>
              <a:rPr lang="en-US" sz="1400" dirty="0"/>
              <a:t> </a:t>
            </a:r>
            <a:r>
              <a:rPr lang="en-US" sz="1400" dirty="0" err="1"/>
              <a:t>tangan</a:t>
            </a:r>
            <a:r>
              <a:rPr lang="en-US" sz="1400" dirty="0"/>
              <a:t> </a:t>
            </a:r>
            <a:r>
              <a:rPr lang="en-US" sz="1400" dirty="0" err="1"/>
              <a:t>Pemerintah</a:t>
            </a:r>
            <a:endParaRPr lang="en-US" sz="1400" dirty="0"/>
          </a:p>
          <a:p>
            <a:pPr>
              <a:buFontTx/>
              <a:buChar char="•"/>
            </a:pPr>
            <a:r>
              <a:rPr lang="en-US" sz="1400" dirty="0"/>
              <a:t> </a:t>
            </a:r>
            <a:r>
              <a:rPr lang="en-US" sz="1400" dirty="0" err="1"/>
              <a:t>Kerusakan</a:t>
            </a:r>
            <a:r>
              <a:rPr lang="en-US" sz="1400" dirty="0"/>
              <a:t> </a:t>
            </a:r>
            <a:r>
              <a:rPr lang="en-US" sz="1400" dirty="0" err="1"/>
              <a:t>Peralatan</a:t>
            </a:r>
            <a:r>
              <a:rPr lang="en-US" sz="1400" dirty="0"/>
              <a:t> </a:t>
            </a:r>
          </a:p>
        </p:txBody>
      </p:sp>
      <p:sp>
        <p:nvSpPr>
          <p:cNvPr id="5126" name="Rectangle 6"/>
          <p:cNvSpPr>
            <a:spLocks noChangeArrowheads="1"/>
          </p:cNvSpPr>
          <p:nvPr/>
        </p:nvSpPr>
        <p:spPr bwMode="auto">
          <a:xfrm>
            <a:off x="3886200" y="5029200"/>
            <a:ext cx="1600200" cy="990600"/>
          </a:xfrm>
          <a:prstGeom prst="rect">
            <a:avLst/>
          </a:prstGeom>
          <a:solidFill>
            <a:srgbClr val="EAEAEA"/>
          </a:solidFill>
          <a:ln w="57150" cmpd="thinThick">
            <a:solidFill>
              <a:schemeClr val="tx1"/>
            </a:solidFill>
            <a:miter lim="800000"/>
            <a:headEnd/>
            <a:tailEnd/>
          </a:ln>
        </p:spPr>
        <p:txBody>
          <a:bodyPr wrap="none" anchor="ctr"/>
          <a:lstStyle/>
          <a:p>
            <a:r>
              <a:rPr lang="en-US" sz="1400"/>
              <a:t>  </a:t>
            </a:r>
            <a:r>
              <a:rPr lang="en-US" sz="1400" b="1" u="sng"/>
              <a:t>Umpan Balik</a:t>
            </a:r>
          </a:p>
          <a:p>
            <a:pPr>
              <a:buFontTx/>
              <a:buChar char="•"/>
            </a:pPr>
            <a:r>
              <a:rPr lang="en-US" sz="1400"/>
              <a:t> Kondisi Tanah</a:t>
            </a:r>
          </a:p>
          <a:p>
            <a:pPr>
              <a:buFontTx/>
              <a:buChar char="•"/>
            </a:pPr>
            <a:r>
              <a:rPr lang="en-US" sz="1400"/>
              <a:t> Panenan</a:t>
            </a:r>
          </a:p>
          <a:p>
            <a:pPr>
              <a:buFontTx/>
              <a:buChar char="•"/>
            </a:pPr>
            <a:r>
              <a:rPr lang="en-US" sz="1400"/>
              <a:t> Harga</a:t>
            </a:r>
          </a:p>
        </p:txBody>
      </p:sp>
      <p:sp>
        <p:nvSpPr>
          <p:cNvPr id="5127" name="Rectangle 8"/>
          <p:cNvSpPr>
            <a:spLocks noChangeArrowheads="1"/>
          </p:cNvSpPr>
          <p:nvPr/>
        </p:nvSpPr>
        <p:spPr bwMode="auto">
          <a:xfrm>
            <a:off x="6781800" y="3505200"/>
            <a:ext cx="1295400" cy="1524000"/>
          </a:xfrm>
          <a:prstGeom prst="rect">
            <a:avLst/>
          </a:prstGeom>
          <a:solidFill>
            <a:srgbClr val="EAEAEA"/>
          </a:solidFill>
          <a:ln w="57150" cmpd="thinThick">
            <a:solidFill>
              <a:schemeClr val="tx1"/>
            </a:solidFill>
            <a:miter lim="800000"/>
            <a:headEnd/>
            <a:tailEnd/>
          </a:ln>
        </p:spPr>
        <p:txBody>
          <a:bodyPr wrap="none" anchor="ctr"/>
          <a:lstStyle/>
          <a:p>
            <a:r>
              <a:rPr lang="en-US" sz="1400" b="1"/>
              <a:t>  </a:t>
            </a:r>
            <a:r>
              <a:rPr lang="en-US" sz="1400" b="1" u="sng"/>
              <a:t>Keluaran</a:t>
            </a:r>
          </a:p>
          <a:p>
            <a:endParaRPr lang="en-US" sz="1400" b="1" u="sng"/>
          </a:p>
          <a:p>
            <a:pPr>
              <a:buFontTx/>
              <a:buChar char="•"/>
            </a:pPr>
            <a:r>
              <a:rPr lang="en-US" sz="1400"/>
              <a:t> Padi</a:t>
            </a:r>
          </a:p>
          <a:p>
            <a:pPr>
              <a:buFontTx/>
              <a:buChar char="•"/>
            </a:pPr>
            <a:r>
              <a:rPr lang="en-US" sz="1400"/>
              <a:t> Daging</a:t>
            </a:r>
          </a:p>
          <a:p>
            <a:pPr>
              <a:buFontTx/>
              <a:buChar char="•"/>
            </a:pPr>
            <a:r>
              <a:rPr lang="en-US" sz="1400"/>
              <a:t> Susu</a:t>
            </a:r>
          </a:p>
          <a:p>
            <a:pPr>
              <a:buFontTx/>
              <a:buChar char="•"/>
            </a:pPr>
            <a:r>
              <a:rPr lang="en-US" sz="1400"/>
              <a:t> Jagung, dll</a:t>
            </a:r>
          </a:p>
        </p:txBody>
      </p:sp>
      <p:sp>
        <p:nvSpPr>
          <p:cNvPr id="5129" name="Oval 10"/>
          <p:cNvSpPr>
            <a:spLocks noChangeArrowheads="1"/>
          </p:cNvSpPr>
          <p:nvPr/>
        </p:nvSpPr>
        <p:spPr bwMode="auto">
          <a:xfrm>
            <a:off x="2971800" y="3962400"/>
            <a:ext cx="457200" cy="457200"/>
          </a:xfrm>
          <a:prstGeom prst="ellipse">
            <a:avLst/>
          </a:prstGeom>
          <a:solidFill>
            <a:srgbClr val="EAEAEA"/>
          </a:solidFill>
          <a:ln w="9525">
            <a:solidFill>
              <a:schemeClr val="tx1"/>
            </a:solidFill>
            <a:round/>
            <a:headEnd/>
            <a:tailEnd/>
          </a:ln>
        </p:spPr>
        <p:txBody>
          <a:bodyPr wrap="none" anchor="ctr"/>
          <a:lstStyle/>
          <a:p>
            <a:endParaRPr lang="en-US"/>
          </a:p>
        </p:txBody>
      </p:sp>
      <p:sp>
        <p:nvSpPr>
          <p:cNvPr id="5130" name="Oval 11"/>
          <p:cNvSpPr>
            <a:spLocks noChangeArrowheads="1"/>
          </p:cNvSpPr>
          <p:nvPr/>
        </p:nvSpPr>
        <p:spPr bwMode="auto">
          <a:xfrm>
            <a:off x="5943600" y="3962400"/>
            <a:ext cx="457200" cy="457200"/>
          </a:xfrm>
          <a:prstGeom prst="ellipse">
            <a:avLst/>
          </a:prstGeom>
          <a:solidFill>
            <a:srgbClr val="EAEAEA"/>
          </a:solidFill>
          <a:ln w="9525">
            <a:solidFill>
              <a:schemeClr val="tx1"/>
            </a:solidFill>
            <a:round/>
            <a:headEnd/>
            <a:tailEnd/>
          </a:ln>
        </p:spPr>
        <p:txBody>
          <a:bodyPr wrap="none" anchor="ctr"/>
          <a:lstStyle/>
          <a:p>
            <a:endParaRPr lang="en-US"/>
          </a:p>
        </p:txBody>
      </p:sp>
      <p:sp>
        <p:nvSpPr>
          <p:cNvPr id="5131" name="Line 12"/>
          <p:cNvSpPr>
            <a:spLocks noChangeShapeType="1"/>
          </p:cNvSpPr>
          <p:nvPr/>
        </p:nvSpPr>
        <p:spPr bwMode="auto">
          <a:xfrm>
            <a:off x="2514600" y="4191000"/>
            <a:ext cx="457200" cy="0"/>
          </a:xfrm>
          <a:prstGeom prst="line">
            <a:avLst/>
          </a:prstGeom>
          <a:noFill/>
          <a:ln w="12700">
            <a:solidFill>
              <a:schemeClr val="tx1"/>
            </a:solidFill>
            <a:round/>
            <a:headEnd/>
            <a:tailEnd type="triangle" w="med" len="med"/>
          </a:ln>
        </p:spPr>
        <p:txBody>
          <a:bodyPr/>
          <a:lstStyle/>
          <a:p>
            <a:endParaRPr lang="en-US"/>
          </a:p>
        </p:txBody>
      </p:sp>
      <p:sp>
        <p:nvSpPr>
          <p:cNvPr id="5132" name="Line 13"/>
          <p:cNvSpPr>
            <a:spLocks noChangeShapeType="1"/>
          </p:cNvSpPr>
          <p:nvPr/>
        </p:nvSpPr>
        <p:spPr bwMode="auto">
          <a:xfrm>
            <a:off x="3429000" y="4191000"/>
            <a:ext cx="381000" cy="0"/>
          </a:xfrm>
          <a:prstGeom prst="line">
            <a:avLst/>
          </a:prstGeom>
          <a:noFill/>
          <a:ln w="12700">
            <a:solidFill>
              <a:schemeClr val="tx1"/>
            </a:solidFill>
            <a:round/>
            <a:headEnd/>
            <a:tailEnd type="triangle" w="med" len="med"/>
          </a:ln>
        </p:spPr>
        <p:txBody>
          <a:bodyPr/>
          <a:lstStyle/>
          <a:p>
            <a:endParaRPr lang="en-US"/>
          </a:p>
        </p:txBody>
      </p:sp>
      <p:sp>
        <p:nvSpPr>
          <p:cNvPr id="5133" name="Line 14"/>
          <p:cNvSpPr>
            <a:spLocks noChangeShapeType="1"/>
          </p:cNvSpPr>
          <p:nvPr/>
        </p:nvSpPr>
        <p:spPr bwMode="auto">
          <a:xfrm>
            <a:off x="5486400" y="4191000"/>
            <a:ext cx="457200" cy="0"/>
          </a:xfrm>
          <a:prstGeom prst="line">
            <a:avLst/>
          </a:prstGeom>
          <a:noFill/>
          <a:ln w="12700">
            <a:solidFill>
              <a:schemeClr val="tx1"/>
            </a:solidFill>
            <a:round/>
            <a:headEnd/>
            <a:tailEnd type="triangle" w="med" len="med"/>
          </a:ln>
        </p:spPr>
        <p:txBody>
          <a:bodyPr/>
          <a:lstStyle/>
          <a:p>
            <a:endParaRPr lang="en-US"/>
          </a:p>
        </p:txBody>
      </p:sp>
      <p:sp>
        <p:nvSpPr>
          <p:cNvPr id="5134" name="Line 15"/>
          <p:cNvSpPr>
            <a:spLocks noChangeShapeType="1"/>
          </p:cNvSpPr>
          <p:nvPr/>
        </p:nvSpPr>
        <p:spPr bwMode="auto">
          <a:xfrm>
            <a:off x="6400800" y="4191000"/>
            <a:ext cx="304800" cy="0"/>
          </a:xfrm>
          <a:prstGeom prst="line">
            <a:avLst/>
          </a:prstGeom>
          <a:noFill/>
          <a:ln w="12700">
            <a:solidFill>
              <a:schemeClr val="tx1"/>
            </a:solidFill>
            <a:round/>
            <a:headEnd/>
            <a:tailEnd type="triangle" w="med" len="med"/>
          </a:ln>
        </p:spPr>
        <p:txBody>
          <a:bodyPr/>
          <a:lstStyle/>
          <a:p>
            <a:endParaRPr lang="en-US"/>
          </a:p>
        </p:txBody>
      </p:sp>
      <p:sp>
        <p:nvSpPr>
          <p:cNvPr id="5135" name="Line 16"/>
          <p:cNvSpPr>
            <a:spLocks noChangeShapeType="1"/>
          </p:cNvSpPr>
          <p:nvPr/>
        </p:nvSpPr>
        <p:spPr bwMode="auto">
          <a:xfrm>
            <a:off x="4648200" y="3352800"/>
            <a:ext cx="0" cy="533400"/>
          </a:xfrm>
          <a:prstGeom prst="line">
            <a:avLst/>
          </a:prstGeom>
          <a:noFill/>
          <a:ln w="12700">
            <a:solidFill>
              <a:schemeClr val="tx1"/>
            </a:solidFill>
            <a:round/>
            <a:headEnd/>
            <a:tailEnd type="triangle" w="med" len="med"/>
          </a:ln>
        </p:spPr>
        <p:txBody>
          <a:bodyPr/>
          <a:lstStyle/>
          <a:p>
            <a:endParaRPr lang="en-US"/>
          </a:p>
        </p:txBody>
      </p:sp>
      <p:sp>
        <p:nvSpPr>
          <p:cNvPr id="5136" name="Line 17"/>
          <p:cNvSpPr>
            <a:spLocks noChangeShapeType="1"/>
          </p:cNvSpPr>
          <p:nvPr/>
        </p:nvSpPr>
        <p:spPr bwMode="auto">
          <a:xfrm>
            <a:off x="6172200" y="4419600"/>
            <a:ext cx="0" cy="1143000"/>
          </a:xfrm>
          <a:prstGeom prst="line">
            <a:avLst/>
          </a:prstGeom>
          <a:noFill/>
          <a:ln w="12700">
            <a:solidFill>
              <a:schemeClr val="tx1"/>
            </a:solidFill>
            <a:round/>
            <a:headEnd/>
            <a:tailEnd/>
          </a:ln>
        </p:spPr>
        <p:txBody>
          <a:bodyPr/>
          <a:lstStyle/>
          <a:p>
            <a:endParaRPr lang="en-US"/>
          </a:p>
        </p:txBody>
      </p:sp>
      <p:sp>
        <p:nvSpPr>
          <p:cNvPr id="5137" name="Line 18"/>
          <p:cNvSpPr>
            <a:spLocks noChangeShapeType="1"/>
          </p:cNvSpPr>
          <p:nvPr/>
        </p:nvSpPr>
        <p:spPr bwMode="auto">
          <a:xfrm flipH="1">
            <a:off x="5486400" y="5562600"/>
            <a:ext cx="685800" cy="0"/>
          </a:xfrm>
          <a:prstGeom prst="line">
            <a:avLst/>
          </a:prstGeom>
          <a:noFill/>
          <a:ln w="12700">
            <a:solidFill>
              <a:schemeClr val="tx1"/>
            </a:solidFill>
            <a:round/>
            <a:headEnd/>
            <a:tailEnd type="triangle" w="med" len="med"/>
          </a:ln>
        </p:spPr>
        <p:txBody>
          <a:bodyPr/>
          <a:lstStyle/>
          <a:p>
            <a:endParaRPr lang="en-US"/>
          </a:p>
        </p:txBody>
      </p:sp>
      <p:sp>
        <p:nvSpPr>
          <p:cNvPr id="5138" name="Line 19"/>
          <p:cNvSpPr>
            <a:spLocks noChangeShapeType="1"/>
          </p:cNvSpPr>
          <p:nvPr/>
        </p:nvSpPr>
        <p:spPr bwMode="auto">
          <a:xfrm flipH="1">
            <a:off x="3200400" y="5562600"/>
            <a:ext cx="609600" cy="0"/>
          </a:xfrm>
          <a:prstGeom prst="line">
            <a:avLst/>
          </a:prstGeom>
          <a:noFill/>
          <a:ln w="12700">
            <a:solidFill>
              <a:schemeClr val="tx1"/>
            </a:solidFill>
            <a:round/>
            <a:headEnd/>
            <a:tailEnd/>
          </a:ln>
        </p:spPr>
        <p:txBody>
          <a:bodyPr/>
          <a:lstStyle/>
          <a:p>
            <a:endParaRPr lang="en-US"/>
          </a:p>
        </p:txBody>
      </p:sp>
      <p:sp>
        <p:nvSpPr>
          <p:cNvPr id="5139" name="Line 20"/>
          <p:cNvSpPr>
            <a:spLocks noChangeShapeType="1"/>
          </p:cNvSpPr>
          <p:nvPr/>
        </p:nvSpPr>
        <p:spPr bwMode="auto">
          <a:xfrm flipV="1">
            <a:off x="3200400" y="4419600"/>
            <a:ext cx="0" cy="1143000"/>
          </a:xfrm>
          <a:prstGeom prst="line">
            <a:avLst/>
          </a:prstGeom>
          <a:noFill/>
          <a:ln w="12700">
            <a:solidFill>
              <a:schemeClr val="tx1"/>
            </a:solidFill>
            <a:round/>
            <a:headEnd/>
            <a:tailEnd type="triangle" w="med" len="med"/>
          </a:ln>
        </p:spPr>
        <p:txBody>
          <a:bodyPr/>
          <a:lstStyle/>
          <a:p>
            <a:endParaRPr lang="en-US"/>
          </a:p>
        </p:txBody>
      </p:sp>
      <p:sp>
        <p:nvSpPr>
          <p:cNvPr id="20" name="Rectangle 40"/>
          <p:cNvSpPr>
            <a:spLocks noChangeArrowheads="1"/>
          </p:cNvSpPr>
          <p:nvPr/>
        </p:nvSpPr>
        <p:spPr bwMode="auto">
          <a:xfrm>
            <a:off x="3733800" y="3581400"/>
            <a:ext cx="1752600" cy="914400"/>
          </a:xfrm>
          <a:prstGeom prst="rect">
            <a:avLst/>
          </a:prstGeom>
          <a:solidFill>
            <a:srgbClr val="EAEAEA"/>
          </a:solidFill>
          <a:ln w="57150" cmpd="thinThick">
            <a:solidFill>
              <a:schemeClr val="tx1"/>
            </a:solidFill>
            <a:miter lim="800000"/>
            <a:headEnd/>
            <a:tailEnd/>
          </a:ln>
        </p:spPr>
        <p:txBody>
          <a:bodyPr wrap="none" anchor="ctr"/>
          <a:lstStyle/>
          <a:p>
            <a:pPr algn="ctr"/>
            <a:r>
              <a:rPr lang="en-US" sz="1600" b="1" dirty="0"/>
              <a:t>PROSES</a:t>
            </a:r>
          </a:p>
          <a:p>
            <a:pPr algn="ctr"/>
            <a:r>
              <a:rPr lang="en-US" sz="1600" b="1" dirty="0" smtClean="0"/>
              <a:t>KONVERSI</a:t>
            </a:r>
          </a:p>
          <a:p>
            <a:pPr algn="ctr"/>
            <a:r>
              <a:rPr lang="en-US" sz="1600" b="1" dirty="0" smtClean="0"/>
              <a:t>/</a:t>
            </a:r>
            <a:r>
              <a:rPr lang="en-US" sz="1600" b="1" dirty="0" err="1" smtClean="0"/>
              <a:t>Tranformasi</a:t>
            </a:r>
            <a:endParaRPr lang="en-US" sz="1600" b="1" dirty="0"/>
          </a:p>
        </p:txBody>
      </p:sp>
    </p:spTree>
    <p:extLst>
      <p:ext uri="{BB962C8B-B14F-4D97-AF65-F5344CB8AC3E}">
        <p14:creationId xmlns:p14="http://schemas.microsoft.com/office/powerpoint/2010/main" val="2544091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332" y="-10332"/>
            <a:ext cx="9154332" cy="848532"/>
          </a:xfrm>
          <a:solidFill>
            <a:schemeClr val="tx2">
              <a:lumMod val="50000"/>
            </a:schemeClr>
          </a:solidFill>
        </p:spPr>
        <p:txBody>
          <a:bodyPr>
            <a:normAutofit/>
          </a:bodyPr>
          <a:lstStyle/>
          <a:p>
            <a:pPr algn="r" eaLnBrk="1" hangingPunct="1"/>
            <a:r>
              <a:rPr lang="en-US" sz="3600" dirty="0" err="1" smtClean="0">
                <a:solidFill>
                  <a:schemeClr val="bg1"/>
                </a:solidFill>
                <a:latin typeface="Agency FB" pitchFamily="34" charset="0"/>
                <a:cs typeface="Aparajita" pitchFamily="34" charset="0"/>
              </a:rPr>
              <a:t>Sistem</a:t>
            </a:r>
            <a:r>
              <a:rPr lang="en-US" sz="3600" dirty="0" smtClean="0">
                <a:solidFill>
                  <a:schemeClr val="bg1"/>
                </a:solidFill>
                <a:latin typeface="Agency FB" pitchFamily="34" charset="0"/>
                <a:cs typeface="Aparajita" pitchFamily="34" charset="0"/>
              </a:rPr>
              <a:t> </a:t>
            </a:r>
            <a:r>
              <a:rPr lang="en-US" sz="3600" dirty="0" err="1" smtClean="0">
                <a:solidFill>
                  <a:schemeClr val="bg1"/>
                </a:solidFill>
                <a:latin typeface="Agency FB" pitchFamily="34" charset="0"/>
                <a:cs typeface="Aparajita" pitchFamily="34" charset="0"/>
              </a:rPr>
              <a:t>operasi</a:t>
            </a:r>
            <a:r>
              <a:rPr lang="en-US" sz="3600" dirty="0" smtClean="0">
                <a:solidFill>
                  <a:schemeClr val="bg1"/>
                </a:solidFill>
                <a:latin typeface="Agency FB" pitchFamily="34" charset="0"/>
                <a:cs typeface="Aparajita" pitchFamily="34" charset="0"/>
              </a:rPr>
              <a:t> </a:t>
            </a:r>
            <a:r>
              <a:rPr lang="en-US" sz="3600" dirty="0" err="1" smtClean="0">
                <a:solidFill>
                  <a:schemeClr val="bg1"/>
                </a:solidFill>
                <a:latin typeface="Agency FB" pitchFamily="34" charset="0"/>
                <a:cs typeface="Aparajita" pitchFamily="34" charset="0"/>
              </a:rPr>
              <a:t>pada</a:t>
            </a:r>
            <a:r>
              <a:rPr lang="en-US" sz="3600" dirty="0" smtClean="0">
                <a:solidFill>
                  <a:schemeClr val="bg1"/>
                </a:solidFill>
                <a:latin typeface="Agency FB" pitchFamily="34" charset="0"/>
                <a:cs typeface="Aparajita" pitchFamily="34" charset="0"/>
              </a:rPr>
              <a:t> </a:t>
            </a:r>
            <a:r>
              <a:rPr lang="en-US" sz="3600" dirty="0" err="1" smtClean="0">
                <a:solidFill>
                  <a:schemeClr val="bg1"/>
                </a:solidFill>
                <a:latin typeface="Agency FB" pitchFamily="34" charset="0"/>
                <a:cs typeface="Aparajita" pitchFamily="34" charset="0"/>
              </a:rPr>
              <a:t>toko</a:t>
            </a:r>
            <a:r>
              <a:rPr lang="en-US" sz="3600" dirty="0" smtClean="0">
                <a:solidFill>
                  <a:schemeClr val="bg1"/>
                </a:solidFill>
                <a:latin typeface="Agency FB" pitchFamily="34" charset="0"/>
                <a:cs typeface="Aparajita" pitchFamily="34" charset="0"/>
              </a:rPr>
              <a:t> </a:t>
            </a:r>
            <a:r>
              <a:rPr lang="en-US" sz="3600" dirty="0" err="1" smtClean="0">
                <a:solidFill>
                  <a:schemeClr val="bg1"/>
                </a:solidFill>
                <a:latin typeface="Agency FB" pitchFamily="34" charset="0"/>
                <a:cs typeface="Aparajita" pitchFamily="34" charset="0"/>
              </a:rPr>
              <a:t>serba</a:t>
            </a:r>
            <a:r>
              <a:rPr lang="en-US" sz="3600" dirty="0" smtClean="0">
                <a:solidFill>
                  <a:schemeClr val="bg1"/>
                </a:solidFill>
                <a:latin typeface="Agency FB" pitchFamily="34" charset="0"/>
                <a:cs typeface="Aparajita" pitchFamily="34" charset="0"/>
              </a:rPr>
              <a:t> </a:t>
            </a:r>
            <a:r>
              <a:rPr lang="en-US" sz="3600" dirty="0" err="1" smtClean="0">
                <a:solidFill>
                  <a:schemeClr val="bg1"/>
                </a:solidFill>
                <a:latin typeface="Agency FB" pitchFamily="34" charset="0"/>
                <a:cs typeface="Aparajita" pitchFamily="34" charset="0"/>
              </a:rPr>
              <a:t>ada</a:t>
            </a:r>
            <a:endParaRPr lang="en-US" sz="3600" dirty="0" smtClean="0">
              <a:solidFill>
                <a:schemeClr val="bg1"/>
              </a:solidFill>
              <a:latin typeface="Agency FB" pitchFamily="34" charset="0"/>
              <a:cs typeface="Aparajita" pitchFamily="34" charset="0"/>
            </a:endParaRPr>
          </a:p>
        </p:txBody>
      </p:sp>
      <p:sp>
        <p:nvSpPr>
          <p:cNvPr id="6147" name="Rectangle 4"/>
          <p:cNvSpPr>
            <a:spLocks noGrp="1" noChangeArrowheads="1"/>
          </p:cNvSpPr>
          <p:nvPr>
            <p:ph idx="1"/>
          </p:nvPr>
        </p:nvSpPr>
        <p:spPr>
          <a:noFill/>
        </p:spPr>
        <p:txBody>
          <a:bodyPr/>
          <a:lstStyle/>
          <a:p>
            <a:pPr marL="342900" indent="-342900" eaLnBrk="1" hangingPunct="1">
              <a:buFont typeface="Wingdings" pitchFamily="2" charset="2"/>
              <a:buNone/>
            </a:pPr>
            <a:r>
              <a:rPr lang="en-US" smtClean="0"/>
              <a:t> </a:t>
            </a:r>
          </a:p>
          <a:p>
            <a:pPr marL="342900" indent="-342900" eaLnBrk="1" hangingPunct="1">
              <a:buFont typeface="Wingdings" pitchFamily="2" charset="2"/>
              <a:buNone/>
            </a:pPr>
            <a:endParaRPr lang="en-US" smtClean="0"/>
          </a:p>
          <a:p>
            <a:pPr marL="342900" indent="-342900" eaLnBrk="1" hangingPunct="1">
              <a:buFont typeface="Wingdings" pitchFamily="2" charset="2"/>
              <a:buNone/>
            </a:pPr>
            <a:endParaRPr lang="en-US" smtClean="0"/>
          </a:p>
          <a:p>
            <a:pPr marL="342900" indent="-342900" eaLnBrk="1" hangingPunct="1">
              <a:buFont typeface="Wingdings" pitchFamily="2" charset="2"/>
              <a:buNone/>
            </a:pPr>
            <a:endParaRPr lang="en-US" smtClean="0"/>
          </a:p>
          <a:p>
            <a:pPr marL="342900" indent="-342900" eaLnBrk="1" hangingPunct="1">
              <a:buFont typeface="Wingdings" pitchFamily="2" charset="2"/>
              <a:buNone/>
            </a:pPr>
            <a:endParaRPr lang="en-US" sz="1600" smtClean="0"/>
          </a:p>
          <a:p>
            <a:pPr marL="342900" indent="-342900" eaLnBrk="1" hangingPunct="1">
              <a:buFont typeface="Wingdings" pitchFamily="2" charset="2"/>
              <a:buNone/>
            </a:pPr>
            <a:endParaRPr lang="en-US" sz="1600" smtClean="0"/>
          </a:p>
          <a:p>
            <a:pPr marL="342900" indent="-342900" eaLnBrk="1" hangingPunct="1">
              <a:buFont typeface="Wingdings" pitchFamily="2" charset="2"/>
              <a:buNone/>
            </a:pPr>
            <a:r>
              <a:rPr lang="en-US" sz="1600" smtClean="0"/>
              <a:t>                                        </a:t>
            </a:r>
          </a:p>
          <a:p>
            <a:pPr marL="342900" indent="-342900" eaLnBrk="1" hangingPunct="1">
              <a:buFont typeface="Wingdings" pitchFamily="2" charset="2"/>
              <a:buNone/>
            </a:pPr>
            <a:r>
              <a:rPr lang="en-US" sz="1600" smtClean="0"/>
              <a:t>                                         +/-</a:t>
            </a:r>
          </a:p>
          <a:p>
            <a:pPr marL="342900" indent="-342900" eaLnBrk="1" hangingPunct="1">
              <a:buFont typeface="Wingdings" pitchFamily="2" charset="2"/>
              <a:buNone/>
            </a:pPr>
            <a:endParaRPr lang="en-US" smtClean="0"/>
          </a:p>
        </p:txBody>
      </p:sp>
      <p:sp>
        <p:nvSpPr>
          <p:cNvPr id="6148" name="Rectangle 6"/>
          <p:cNvSpPr>
            <a:spLocks noChangeArrowheads="1"/>
          </p:cNvSpPr>
          <p:nvPr/>
        </p:nvSpPr>
        <p:spPr bwMode="auto">
          <a:xfrm>
            <a:off x="990600" y="3276600"/>
            <a:ext cx="1524000" cy="1600200"/>
          </a:xfrm>
          <a:prstGeom prst="rect">
            <a:avLst/>
          </a:prstGeom>
          <a:solidFill>
            <a:srgbClr val="EAEAEA"/>
          </a:solidFill>
          <a:ln w="57150" cmpd="thinThick">
            <a:solidFill>
              <a:schemeClr val="tx1"/>
            </a:solidFill>
            <a:miter lim="800000"/>
            <a:headEnd/>
            <a:tailEnd/>
          </a:ln>
        </p:spPr>
        <p:txBody>
          <a:bodyPr wrap="none" anchor="ctr"/>
          <a:lstStyle/>
          <a:p>
            <a:r>
              <a:rPr lang="en-US" sz="1400" b="1"/>
              <a:t>   </a:t>
            </a:r>
            <a:r>
              <a:rPr lang="en-US" sz="1400" b="1" u="sng"/>
              <a:t>Masukan</a:t>
            </a:r>
          </a:p>
          <a:p>
            <a:pPr>
              <a:buFontTx/>
              <a:buChar char="•"/>
            </a:pPr>
            <a:r>
              <a:rPr lang="en-US" sz="1400"/>
              <a:t> Tanah</a:t>
            </a:r>
          </a:p>
          <a:p>
            <a:pPr>
              <a:buFontTx/>
              <a:buChar char="•"/>
            </a:pPr>
            <a:r>
              <a:rPr lang="en-US" sz="1400"/>
              <a:t> T. Kerja</a:t>
            </a:r>
          </a:p>
          <a:p>
            <a:pPr>
              <a:buFontTx/>
              <a:buChar char="•"/>
            </a:pPr>
            <a:r>
              <a:rPr lang="en-US" sz="1400"/>
              <a:t> Bangunan dan</a:t>
            </a:r>
          </a:p>
          <a:p>
            <a:r>
              <a:rPr lang="en-US" sz="1400"/>
              <a:t>  peralatan</a:t>
            </a:r>
          </a:p>
          <a:p>
            <a:pPr>
              <a:buFontTx/>
              <a:buChar char="•"/>
            </a:pPr>
            <a:r>
              <a:rPr lang="en-US" sz="1400"/>
              <a:t> Brg Dagangan</a:t>
            </a:r>
          </a:p>
          <a:p>
            <a:pPr>
              <a:buFontTx/>
              <a:buChar char="•"/>
            </a:pPr>
            <a:r>
              <a:rPr lang="en-US" sz="1400"/>
              <a:t> Manajer toko</a:t>
            </a:r>
          </a:p>
        </p:txBody>
      </p:sp>
      <p:sp>
        <p:nvSpPr>
          <p:cNvPr id="6149" name="Rectangle 7"/>
          <p:cNvSpPr>
            <a:spLocks noChangeArrowheads="1"/>
          </p:cNvSpPr>
          <p:nvPr/>
        </p:nvSpPr>
        <p:spPr bwMode="auto">
          <a:xfrm>
            <a:off x="3200400" y="1905000"/>
            <a:ext cx="2971800" cy="1295400"/>
          </a:xfrm>
          <a:prstGeom prst="rect">
            <a:avLst/>
          </a:prstGeom>
          <a:solidFill>
            <a:srgbClr val="EAEAEA"/>
          </a:solidFill>
          <a:ln w="57150" cmpd="thinThick">
            <a:solidFill>
              <a:schemeClr val="tx1"/>
            </a:solidFill>
            <a:miter lim="800000"/>
            <a:headEnd/>
            <a:tailEnd/>
          </a:ln>
        </p:spPr>
        <p:txBody>
          <a:bodyPr wrap="none" anchor="ctr"/>
          <a:lstStyle/>
          <a:p>
            <a:r>
              <a:rPr lang="en-US" sz="1400" b="1"/>
              <a:t>                </a:t>
            </a:r>
            <a:r>
              <a:rPr lang="en-US" sz="1400" b="1" u="sng"/>
              <a:t>Fluktuasi Acak</a:t>
            </a:r>
          </a:p>
          <a:p>
            <a:endParaRPr lang="en-US" sz="1400" b="1" u="sng"/>
          </a:p>
          <a:p>
            <a:pPr>
              <a:buFontTx/>
              <a:buChar char="•"/>
            </a:pPr>
            <a:r>
              <a:rPr lang="en-US" sz="1400"/>
              <a:t> Keterlambatan penyerahan</a:t>
            </a:r>
          </a:p>
          <a:p>
            <a:pPr>
              <a:buFontTx/>
              <a:buChar char="•"/>
            </a:pPr>
            <a:r>
              <a:rPr lang="en-US" sz="1400"/>
              <a:t> Resesi</a:t>
            </a:r>
          </a:p>
          <a:p>
            <a:pPr>
              <a:buFontTx/>
              <a:buChar char="•"/>
            </a:pPr>
            <a:r>
              <a:rPr lang="en-US" sz="1400"/>
              <a:t> Pertukaran tenaga kerja</a:t>
            </a:r>
          </a:p>
        </p:txBody>
      </p:sp>
      <p:sp>
        <p:nvSpPr>
          <p:cNvPr id="6150" name="Rectangle 8"/>
          <p:cNvSpPr>
            <a:spLocks noChangeArrowheads="1"/>
          </p:cNvSpPr>
          <p:nvPr/>
        </p:nvSpPr>
        <p:spPr bwMode="auto">
          <a:xfrm>
            <a:off x="3733800" y="4876800"/>
            <a:ext cx="1905000" cy="990600"/>
          </a:xfrm>
          <a:prstGeom prst="rect">
            <a:avLst/>
          </a:prstGeom>
          <a:solidFill>
            <a:srgbClr val="EAEAEA"/>
          </a:solidFill>
          <a:ln w="57150" cmpd="thinThick">
            <a:solidFill>
              <a:schemeClr val="tx1"/>
            </a:solidFill>
            <a:miter lim="800000"/>
            <a:headEnd/>
            <a:tailEnd/>
          </a:ln>
        </p:spPr>
        <p:txBody>
          <a:bodyPr wrap="none" anchor="ctr"/>
          <a:lstStyle/>
          <a:p>
            <a:r>
              <a:rPr lang="en-US" sz="1400"/>
              <a:t>      </a:t>
            </a:r>
            <a:r>
              <a:rPr lang="en-US" sz="1400" b="1" u="sng"/>
              <a:t>Umpan Balik</a:t>
            </a:r>
          </a:p>
          <a:p>
            <a:pPr>
              <a:buFontTx/>
              <a:buChar char="•"/>
            </a:pPr>
            <a:r>
              <a:rPr lang="en-US" sz="1400"/>
              <a:t> Tingkat persediaan</a:t>
            </a:r>
          </a:p>
          <a:p>
            <a:pPr>
              <a:buFontTx/>
              <a:buChar char="•"/>
            </a:pPr>
            <a:r>
              <a:rPr lang="en-US" sz="1400"/>
              <a:t> Efisiensi T. Kerja</a:t>
            </a:r>
          </a:p>
          <a:p>
            <a:pPr>
              <a:buFontTx/>
              <a:buChar char="•"/>
            </a:pPr>
            <a:r>
              <a:rPr lang="en-US" sz="1400"/>
              <a:t> Volume Penjualan</a:t>
            </a:r>
          </a:p>
        </p:txBody>
      </p:sp>
      <p:sp>
        <p:nvSpPr>
          <p:cNvPr id="6151" name="Rectangle 9"/>
          <p:cNvSpPr>
            <a:spLocks noChangeArrowheads="1"/>
          </p:cNvSpPr>
          <p:nvPr/>
        </p:nvSpPr>
        <p:spPr bwMode="auto">
          <a:xfrm>
            <a:off x="6934200" y="3352800"/>
            <a:ext cx="1600200" cy="1524000"/>
          </a:xfrm>
          <a:prstGeom prst="rect">
            <a:avLst/>
          </a:prstGeom>
          <a:solidFill>
            <a:srgbClr val="EAEAEA"/>
          </a:solidFill>
          <a:ln w="57150" cmpd="thinThick">
            <a:solidFill>
              <a:schemeClr val="tx1"/>
            </a:solidFill>
            <a:miter lim="800000"/>
            <a:headEnd/>
            <a:tailEnd/>
          </a:ln>
        </p:spPr>
        <p:txBody>
          <a:bodyPr wrap="none" anchor="ctr"/>
          <a:lstStyle/>
          <a:p>
            <a:r>
              <a:rPr lang="en-US" sz="1400" b="1"/>
              <a:t>     </a:t>
            </a:r>
            <a:r>
              <a:rPr lang="en-US" sz="1400" b="1" u="sng"/>
              <a:t>Keluaran</a:t>
            </a:r>
          </a:p>
          <a:p>
            <a:endParaRPr lang="en-US" sz="1400" b="1" u="sng"/>
          </a:p>
          <a:p>
            <a:r>
              <a:rPr lang="en-US" sz="1400"/>
              <a:t>Pelanggan yang</a:t>
            </a:r>
          </a:p>
          <a:p>
            <a:r>
              <a:rPr lang="en-US" sz="1400"/>
              <a:t>telah dilayani</a:t>
            </a:r>
          </a:p>
          <a:p>
            <a:r>
              <a:rPr lang="en-US" sz="1400"/>
              <a:t>dengan barang</a:t>
            </a:r>
          </a:p>
          <a:p>
            <a:r>
              <a:rPr lang="en-US" sz="1400"/>
              <a:t>yang diinginkan</a:t>
            </a:r>
          </a:p>
        </p:txBody>
      </p:sp>
      <p:sp>
        <p:nvSpPr>
          <p:cNvPr id="6153" name="Oval 11"/>
          <p:cNvSpPr>
            <a:spLocks noChangeArrowheads="1"/>
          </p:cNvSpPr>
          <p:nvPr/>
        </p:nvSpPr>
        <p:spPr bwMode="auto">
          <a:xfrm>
            <a:off x="2971800" y="3810000"/>
            <a:ext cx="457200" cy="457200"/>
          </a:xfrm>
          <a:prstGeom prst="ellipse">
            <a:avLst/>
          </a:prstGeom>
          <a:solidFill>
            <a:srgbClr val="EAEAEA"/>
          </a:solidFill>
          <a:ln w="9525">
            <a:solidFill>
              <a:schemeClr val="tx1"/>
            </a:solidFill>
            <a:round/>
            <a:headEnd/>
            <a:tailEnd/>
          </a:ln>
        </p:spPr>
        <p:txBody>
          <a:bodyPr wrap="none" anchor="ctr"/>
          <a:lstStyle/>
          <a:p>
            <a:endParaRPr lang="en-US"/>
          </a:p>
        </p:txBody>
      </p:sp>
      <p:sp>
        <p:nvSpPr>
          <p:cNvPr id="6154" name="Oval 12"/>
          <p:cNvSpPr>
            <a:spLocks noChangeArrowheads="1"/>
          </p:cNvSpPr>
          <p:nvPr/>
        </p:nvSpPr>
        <p:spPr bwMode="auto">
          <a:xfrm>
            <a:off x="5943600" y="3810000"/>
            <a:ext cx="457200" cy="457200"/>
          </a:xfrm>
          <a:prstGeom prst="ellipse">
            <a:avLst/>
          </a:prstGeom>
          <a:solidFill>
            <a:srgbClr val="EAEAEA"/>
          </a:solidFill>
          <a:ln w="9525">
            <a:solidFill>
              <a:schemeClr val="tx1"/>
            </a:solidFill>
            <a:round/>
            <a:headEnd/>
            <a:tailEnd/>
          </a:ln>
        </p:spPr>
        <p:txBody>
          <a:bodyPr wrap="none" anchor="ctr"/>
          <a:lstStyle/>
          <a:p>
            <a:endParaRPr lang="en-US"/>
          </a:p>
        </p:txBody>
      </p:sp>
      <p:sp>
        <p:nvSpPr>
          <p:cNvPr id="6155" name="Line 13"/>
          <p:cNvSpPr>
            <a:spLocks noChangeShapeType="1"/>
          </p:cNvSpPr>
          <p:nvPr/>
        </p:nvSpPr>
        <p:spPr bwMode="auto">
          <a:xfrm>
            <a:off x="2514600" y="4038600"/>
            <a:ext cx="457200" cy="0"/>
          </a:xfrm>
          <a:prstGeom prst="line">
            <a:avLst/>
          </a:prstGeom>
          <a:noFill/>
          <a:ln w="12700">
            <a:solidFill>
              <a:schemeClr val="tx1"/>
            </a:solidFill>
            <a:round/>
            <a:headEnd/>
            <a:tailEnd type="triangle" w="med" len="med"/>
          </a:ln>
        </p:spPr>
        <p:txBody>
          <a:bodyPr/>
          <a:lstStyle/>
          <a:p>
            <a:endParaRPr lang="en-US"/>
          </a:p>
        </p:txBody>
      </p:sp>
      <p:sp>
        <p:nvSpPr>
          <p:cNvPr id="6156" name="Line 14"/>
          <p:cNvSpPr>
            <a:spLocks noChangeShapeType="1"/>
          </p:cNvSpPr>
          <p:nvPr/>
        </p:nvSpPr>
        <p:spPr bwMode="auto">
          <a:xfrm>
            <a:off x="3429000" y="4038600"/>
            <a:ext cx="381000" cy="0"/>
          </a:xfrm>
          <a:prstGeom prst="line">
            <a:avLst/>
          </a:prstGeom>
          <a:noFill/>
          <a:ln w="12700">
            <a:solidFill>
              <a:schemeClr val="tx1"/>
            </a:solidFill>
            <a:round/>
            <a:headEnd/>
            <a:tailEnd type="triangle" w="med" len="med"/>
          </a:ln>
        </p:spPr>
        <p:txBody>
          <a:bodyPr/>
          <a:lstStyle/>
          <a:p>
            <a:endParaRPr lang="en-US"/>
          </a:p>
        </p:txBody>
      </p:sp>
      <p:sp>
        <p:nvSpPr>
          <p:cNvPr id="6157" name="Line 15"/>
          <p:cNvSpPr>
            <a:spLocks noChangeShapeType="1"/>
          </p:cNvSpPr>
          <p:nvPr/>
        </p:nvSpPr>
        <p:spPr bwMode="auto">
          <a:xfrm>
            <a:off x="5486400" y="4038600"/>
            <a:ext cx="457200" cy="0"/>
          </a:xfrm>
          <a:prstGeom prst="line">
            <a:avLst/>
          </a:prstGeom>
          <a:noFill/>
          <a:ln w="12700">
            <a:solidFill>
              <a:schemeClr val="tx1"/>
            </a:solidFill>
            <a:round/>
            <a:headEnd/>
            <a:tailEnd type="triangle" w="med" len="med"/>
          </a:ln>
        </p:spPr>
        <p:txBody>
          <a:bodyPr/>
          <a:lstStyle/>
          <a:p>
            <a:endParaRPr lang="en-US"/>
          </a:p>
        </p:txBody>
      </p:sp>
      <p:sp>
        <p:nvSpPr>
          <p:cNvPr id="6158" name="Line 16"/>
          <p:cNvSpPr>
            <a:spLocks noChangeShapeType="1"/>
          </p:cNvSpPr>
          <p:nvPr/>
        </p:nvSpPr>
        <p:spPr bwMode="auto">
          <a:xfrm>
            <a:off x="6400800" y="4038600"/>
            <a:ext cx="457200" cy="0"/>
          </a:xfrm>
          <a:prstGeom prst="line">
            <a:avLst/>
          </a:prstGeom>
          <a:noFill/>
          <a:ln w="12700">
            <a:solidFill>
              <a:schemeClr val="tx1"/>
            </a:solidFill>
            <a:round/>
            <a:headEnd/>
            <a:tailEnd type="triangle" w="med" len="med"/>
          </a:ln>
        </p:spPr>
        <p:txBody>
          <a:bodyPr/>
          <a:lstStyle/>
          <a:p>
            <a:endParaRPr lang="en-US"/>
          </a:p>
        </p:txBody>
      </p:sp>
      <p:sp>
        <p:nvSpPr>
          <p:cNvPr id="6159" name="Line 17"/>
          <p:cNvSpPr>
            <a:spLocks noChangeShapeType="1"/>
          </p:cNvSpPr>
          <p:nvPr/>
        </p:nvSpPr>
        <p:spPr bwMode="auto">
          <a:xfrm>
            <a:off x="4648200" y="3200400"/>
            <a:ext cx="1466" cy="533400"/>
          </a:xfrm>
          <a:prstGeom prst="line">
            <a:avLst/>
          </a:prstGeom>
          <a:noFill/>
          <a:ln w="12700">
            <a:solidFill>
              <a:schemeClr val="tx1"/>
            </a:solidFill>
            <a:round/>
            <a:headEnd/>
            <a:tailEnd type="triangle" w="med" len="med"/>
          </a:ln>
        </p:spPr>
        <p:txBody>
          <a:bodyPr/>
          <a:lstStyle/>
          <a:p>
            <a:endParaRPr lang="en-US"/>
          </a:p>
        </p:txBody>
      </p:sp>
      <p:sp>
        <p:nvSpPr>
          <p:cNvPr id="6160" name="Line 18"/>
          <p:cNvSpPr>
            <a:spLocks noChangeShapeType="1"/>
          </p:cNvSpPr>
          <p:nvPr/>
        </p:nvSpPr>
        <p:spPr bwMode="auto">
          <a:xfrm>
            <a:off x="6172200" y="4267200"/>
            <a:ext cx="1466" cy="1143000"/>
          </a:xfrm>
          <a:prstGeom prst="line">
            <a:avLst/>
          </a:prstGeom>
          <a:noFill/>
          <a:ln w="12700">
            <a:solidFill>
              <a:schemeClr val="tx1"/>
            </a:solidFill>
            <a:round/>
            <a:headEnd/>
            <a:tailEnd/>
          </a:ln>
        </p:spPr>
        <p:txBody>
          <a:bodyPr/>
          <a:lstStyle/>
          <a:p>
            <a:endParaRPr lang="en-US"/>
          </a:p>
        </p:txBody>
      </p:sp>
      <p:sp>
        <p:nvSpPr>
          <p:cNvPr id="6161" name="Line 19"/>
          <p:cNvSpPr>
            <a:spLocks noChangeShapeType="1"/>
          </p:cNvSpPr>
          <p:nvPr/>
        </p:nvSpPr>
        <p:spPr bwMode="auto">
          <a:xfrm flipH="1">
            <a:off x="5638800" y="5410200"/>
            <a:ext cx="533400" cy="0"/>
          </a:xfrm>
          <a:prstGeom prst="line">
            <a:avLst/>
          </a:prstGeom>
          <a:noFill/>
          <a:ln w="12700">
            <a:solidFill>
              <a:schemeClr val="tx1"/>
            </a:solidFill>
            <a:round/>
            <a:headEnd/>
            <a:tailEnd type="triangle" w="med" len="med"/>
          </a:ln>
        </p:spPr>
        <p:txBody>
          <a:bodyPr/>
          <a:lstStyle/>
          <a:p>
            <a:endParaRPr lang="en-US"/>
          </a:p>
        </p:txBody>
      </p:sp>
      <p:sp>
        <p:nvSpPr>
          <p:cNvPr id="6162" name="Line 20"/>
          <p:cNvSpPr>
            <a:spLocks noChangeShapeType="1"/>
          </p:cNvSpPr>
          <p:nvPr/>
        </p:nvSpPr>
        <p:spPr bwMode="auto">
          <a:xfrm flipH="1">
            <a:off x="3200400" y="5410200"/>
            <a:ext cx="457200" cy="0"/>
          </a:xfrm>
          <a:prstGeom prst="line">
            <a:avLst/>
          </a:prstGeom>
          <a:noFill/>
          <a:ln w="12700">
            <a:solidFill>
              <a:schemeClr val="tx1"/>
            </a:solidFill>
            <a:round/>
            <a:headEnd/>
            <a:tailEnd/>
          </a:ln>
        </p:spPr>
        <p:txBody>
          <a:bodyPr/>
          <a:lstStyle/>
          <a:p>
            <a:endParaRPr lang="en-US"/>
          </a:p>
        </p:txBody>
      </p:sp>
      <p:sp>
        <p:nvSpPr>
          <p:cNvPr id="6163" name="Line 21"/>
          <p:cNvSpPr>
            <a:spLocks noChangeShapeType="1"/>
          </p:cNvSpPr>
          <p:nvPr/>
        </p:nvSpPr>
        <p:spPr bwMode="auto">
          <a:xfrm flipV="1">
            <a:off x="3200400" y="4267200"/>
            <a:ext cx="1466" cy="1143000"/>
          </a:xfrm>
          <a:prstGeom prst="line">
            <a:avLst/>
          </a:prstGeom>
          <a:noFill/>
          <a:ln w="12700">
            <a:solidFill>
              <a:schemeClr val="tx1"/>
            </a:solidFill>
            <a:round/>
            <a:headEnd/>
            <a:tailEnd type="triangle" w="med" len="med"/>
          </a:ln>
        </p:spPr>
        <p:txBody>
          <a:bodyPr/>
          <a:lstStyle/>
          <a:p>
            <a:endParaRPr lang="en-US"/>
          </a:p>
        </p:txBody>
      </p:sp>
      <p:sp>
        <p:nvSpPr>
          <p:cNvPr id="20" name="Rectangle 40"/>
          <p:cNvSpPr>
            <a:spLocks noChangeArrowheads="1"/>
          </p:cNvSpPr>
          <p:nvPr/>
        </p:nvSpPr>
        <p:spPr bwMode="auto">
          <a:xfrm>
            <a:off x="3733800" y="3581400"/>
            <a:ext cx="1752600" cy="914400"/>
          </a:xfrm>
          <a:prstGeom prst="rect">
            <a:avLst/>
          </a:prstGeom>
          <a:solidFill>
            <a:srgbClr val="EAEAEA"/>
          </a:solidFill>
          <a:ln w="57150" cmpd="thinThick">
            <a:solidFill>
              <a:schemeClr val="tx1"/>
            </a:solidFill>
            <a:miter lim="800000"/>
            <a:headEnd/>
            <a:tailEnd/>
          </a:ln>
        </p:spPr>
        <p:txBody>
          <a:bodyPr wrap="none" anchor="ctr"/>
          <a:lstStyle/>
          <a:p>
            <a:pPr algn="ctr"/>
            <a:r>
              <a:rPr lang="en-US" sz="1600" b="1" dirty="0"/>
              <a:t>PROSES</a:t>
            </a:r>
          </a:p>
          <a:p>
            <a:pPr algn="ctr"/>
            <a:r>
              <a:rPr lang="en-US" sz="1600" b="1" dirty="0" smtClean="0"/>
              <a:t>KONVERSI</a:t>
            </a:r>
          </a:p>
          <a:p>
            <a:pPr algn="ctr"/>
            <a:r>
              <a:rPr lang="en-US" sz="1600" b="1" dirty="0" smtClean="0"/>
              <a:t>/</a:t>
            </a:r>
            <a:r>
              <a:rPr lang="en-US" sz="1600" b="1" dirty="0" err="1" smtClean="0"/>
              <a:t>Tranformasi</a:t>
            </a:r>
            <a:endParaRPr lang="en-US" sz="1600" b="1" dirty="0"/>
          </a:p>
        </p:txBody>
      </p:sp>
    </p:spTree>
    <p:extLst>
      <p:ext uri="{BB962C8B-B14F-4D97-AF65-F5344CB8AC3E}">
        <p14:creationId xmlns:p14="http://schemas.microsoft.com/office/powerpoint/2010/main" val="3217510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830" y="0"/>
            <a:ext cx="9118169" cy="823913"/>
          </a:xfrm>
          <a:solidFill>
            <a:schemeClr val="tx2">
              <a:lumMod val="50000"/>
            </a:schemeClr>
          </a:solidFill>
        </p:spPr>
        <p:txBody>
          <a:bodyPr/>
          <a:lstStyle/>
          <a:p>
            <a:pPr algn="r" eaLnBrk="1" hangingPunct="1"/>
            <a:r>
              <a:rPr lang="en-US" sz="3600" dirty="0" err="1" smtClean="0">
                <a:solidFill>
                  <a:schemeClr val="bg1"/>
                </a:solidFill>
                <a:latin typeface="Agency FB" pitchFamily="34" charset="0"/>
              </a:rPr>
              <a:t>Proses</a:t>
            </a:r>
            <a:r>
              <a:rPr lang="en-US" sz="3600" dirty="0" smtClean="0">
                <a:solidFill>
                  <a:schemeClr val="bg1"/>
                </a:solidFill>
                <a:latin typeface="Agency FB" pitchFamily="34" charset="0"/>
              </a:rPr>
              <a:t> </a:t>
            </a:r>
            <a:r>
              <a:rPr lang="en-US" sz="3600" dirty="0" err="1">
                <a:solidFill>
                  <a:schemeClr val="bg1"/>
                </a:solidFill>
                <a:latin typeface="Agency FB" pitchFamily="34" charset="0"/>
              </a:rPr>
              <a:t>K</a:t>
            </a:r>
            <a:r>
              <a:rPr lang="en-US" sz="3600" dirty="0" err="1" smtClean="0">
                <a:solidFill>
                  <a:schemeClr val="bg1"/>
                </a:solidFill>
                <a:latin typeface="Agency FB" pitchFamily="34" charset="0"/>
              </a:rPr>
              <a:t>onversi</a:t>
            </a:r>
            <a:r>
              <a:rPr lang="en-US" sz="3600" dirty="0" smtClean="0">
                <a:solidFill>
                  <a:schemeClr val="bg1"/>
                </a:solidFill>
                <a:latin typeface="Agency FB" pitchFamily="34" charset="0"/>
              </a:rPr>
              <a:t> /</a:t>
            </a:r>
            <a:r>
              <a:rPr lang="en-US" sz="3600" dirty="0" err="1" smtClean="0">
                <a:solidFill>
                  <a:schemeClr val="bg1"/>
                </a:solidFill>
                <a:latin typeface="Agency FB" pitchFamily="34" charset="0"/>
              </a:rPr>
              <a:t>Transformasi</a:t>
            </a:r>
            <a:endParaRPr lang="en-US" sz="3600" dirty="0" smtClean="0">
              <a:solidFill>
                <a:schemeClr val="bg1"/>
              </a:solidFill>
              <a:latin typeface="Agency FB" pitchFamily="34" charset="0"/>
            </a:endParaRPr>
          </a:p>
        </p:txBody>
      </p:sp>
      <p:sp>
        <p:nvSpPr>
          <p:cNvPr id="7171" name="Rectangle 3"/>
          <p:cNvSpPr>
            <a:spLocks noGrp="1" noChangeArrowheads="1"/>
          </p:cNvSpPr>
          <p:nvPr>
            <p:ph idx="1"/>
          </p:nvPr>
        </p:nvSpPr>
        <p:spPr>
          <a:xfrm>
            <a:off x="762000" y="1752600"/>
            <a:ext cx="7620000" cy="4495800"/>
          </a:xfrm>
        </p:spPr>
        <p:txBody>
          <a:bodyPr/>
          <a:lstStyle/>
          <a:p>
            <a:pPr eaLnBrk="1" hangingPunct="1"/>
            <a:r>
              <a:rPr lang="en-US" sz="1800" dirty="0" err="1" smtClean="0">
                <a:latin typeface="Georgia" pitchFamily="18" charset="0"/>
              </a:rPr>
              <a:t>Proses</a:t>
            </a:r>
            <a:r>
              <a:rPr lang="en-US" sz="1800" dirty="0" smtClean="0">
                <a:latin typeface="Georgia" pitchFamily="18" charset="0"/>
              </a:rPr>
              <a:t> </a:t>
            </a:r>
            <a:r>
              <a:rPr lang="en-US" sz="1800" dirty="0" err="1" smtClean="0">
                <a:latin typeface="Georgia" pitchFamily="18" charset="0"/>
              </a:rPr>
              <a:t>konversi</a:t>
            </a:r>
            <a:r>
              <a:rPr lang="en-US" sz="1800" dirty="0" smtClean="0">
                <a:latin typeface="Georgia" pitchFamily="18" charset="0"/>
              </a:rPr>
              <a:t> </a:t>
            </a:r>
            <a:r>
              <a:rPr lang="en-US" sz="1800" dirty="0" err="1" smtClean="0">
                <a:latin typeface="Georgia" pitchFamily="18" charset="0"/>
              </a:rPr>
              <a:t>berbeda-beda</a:t>
            </a:r>
            <a:r>
              <a:rPr lang="en-US" sz="1800" dirty="0" smtClean="0">
                <a:latin typeface="Georgia" pitchFamily="18" charset="0"/>
              </a:rPr>
              <a:t> </a:t>
            </a:r>
            <a:r>
              <a:rPr lang="en-US" sz="1800" dirty="0" err="1" smtClean="0">
                <a:latin typeface="Georgia" pitchFamily="18" charset="0"/>
              </a:rPr>
              <a:t>dari</a:t>
            </a:r>
            <a:r>
              <a:rPr lang="en-US" sz="1800" dirty="0" smtClean="0">
                <a:latin typeface="Georgia" pitchFamily="18" charset="0"/>
              </a:rPr>
              <a:t> </a:t>
            </a:r>
            <a:r>
              <a:rPr lang="en-US" sz="1800" dirty="0" err="1" smtClean="0">
                <a:latin typeface="Georgia" pitchFamily="18" charset="0"/>
              </a:rPr>
              <a:t>industri</a:t>
            </a:r>
            <a:r>
              <a:rPr lang="en-US" sz="1800" dirty="0" smtClean="0">
                <a:latin typeface="Georgia" pitchFamily="18" charset="0"/>
              </a:rPr>
              <a:t> yang </a:t>
            </a:r>
            <a:r>
              <a:rPr lang="en-US" sz="1800" dirty="0" err="1" smtClean="0">
                <a:latin typeface="Georgia" pitchFamily="18" charset="0"/>
              </a:rPr>
              <a:t>satu</a:t>
            </a:r>
            <a:r>
              <a:rPr lang="en-US" sz="1800" dirty="0" smtClean="0">
                <a:latin typeface="Georgia" pitchFamily="18" charset="0"/>
              </a:rPr>
              <a:t> </a:t>
            </a:r>
            <a:r>
              <a:rPr lang="en-US" sz="1800" dirty="0" err="1" smtClean="0">
                <a:latin typeface="Georgia" pitchFamily="18" charset="0"/>
              </a:rPr>
              <a:t>dengan</a:t>
            </a:r>
            <a:r>
              <a:rPr lang="en-US" sz="1800" dirty="0" smtClean="0">
                <a:latin typeface="Georgia" pitchFamily="18" charset="0"/>
              </a:rPr>
              <a:t> </a:t>
            </a:r>
            <a:r>
              <a:rPr lang="en-US" sz="1800" dirty="0" err="1" smtClean="0">
                <a:latin typeface="Georgia" pitchFamily="18" charset="0"/>
              </a:rPr>
              <a:t>industri</a:t>
            </a:r>
            <a:r>
              <a:rPr lang="en-US" sz="1800" dirty="0" smtClean="0">
                <a:latin typeface="Georgia" pitchFamily="18" charset="0"/>
              </a:rPr>
              <a:t> </a:t>
            </a:r>
            <a:r>
              <a:rPr lang="en-US" sz="1800" dirty="0" err="1" smtClean="0">
                <a:latin typeface="Georgia" pitchFamily="18" charset="0"/>
              </a:rPr>
              <a:t>lainnya</a:t>
            </a:r>
            <a:r>
              <a:rPr lang="en-US" sz="1800" dirty="0" smtClean="0">
                <a:latin typeface="Georgia" pitchFamily="18" charset="0"/>
              </a:rPr>
              <a:t>, </a:t>
            </a:r>
            <a:r>
              <a:rPr lang="en-US" sz="1800" dirty="0" err="1" smtClean="0">
                <a:latin typeface="Georgia" pitchFamily="18" charset="0"/>
              </a:rPr>
              <a:t>tetapi</a:t>
            </a:r>
            <a:r>
              <a:rPr lang="en-US" sz="1800" dirty="0" smtClean="0">
                <a:latin typeface="Georgia" pitchFamily="18" charset="0"/>
              </a:rPr>
              <a:t> </a:t>
            </a:r>
            <a:r>
              <a:rPr lang="en-US" sz="1800" dirty="0" err="1" smtClean="0">
                <a:latin typeface="Georgia" pitchFamily="18" charset="0"/>
              </a:rPr>
              <a:t>hal</a:t>
            </a:r>
            <a:r>
              <a:rPr lang="en-US" sz="1800" dirty="0" smtClean="0">
                <a:latin typeface="Georgia" pitchFamily="18" charset="0"/>
              </a:rPr>
              <a:t> </a:t>
            </a:r>
            <a:r>
              <a:rPr lang="en-US" sz="1800" dirty="0" err="1" smtClean="0">
                <a:latin typeface="Georgia" pitchFamily="18" charset="0"/>
              </a:rPr>
              <a:t>ini</a:t>
            </a:r>
            <a:r>
              <a:rPr lang="en-US" sz="1800" dirty="0" smtClean="0">
                <a:latin typeface="Georgia" pitchFamily="18" charset="0"/>
              </a:rPr>
              <a:t> </a:t>
            </a:r>
            <a:r>
              <a:rPr lang="en-US" sz="1800" dirty="0" err="1" smtClean="0">
                <a:latin typeface="Georgia" pitchFamily="18" charset="0"/>
              </a:rPr>
              <a:t>merupakan</a:t>
            </a:r>
            <a:r>
              <a:rPr lang="en-US" sz="1800" dirty="0" smtClean="0">
                <a:latin typeface="Georgia" pitchFamily="18" charset="0"/>
              </a:rPr>
              <a:t> </a:t>
            </a:r>
            <a:r>
              <a:rPr lang="en-US" sz="1800" dirty="0" err="1" smtClean="0">
                <a:latin typeface="Georgia" pitchFamily="18" charset="0"/>
              </a:rPr>
              <a:t>kejadian</a:t>
            </a:r>
            <a:r>
              <a:rPr lang="en-US" sz="1800" dirty="0" smtClean="0">
                <a:latin typeface="Georgia" pitchFamily="18" charset="0"/>
              </a:rPr>
              <a:t> </a:t>
            </a:r>
            <a:r>
              <a:rPr lang="en-US" sz="1800" dirty="0" err="1" smtClean="0">
                <a:latin typeface="Georgia" pitchFamily="18" charset="0"/>
              </a:rPr>
              <a:t>ekonomi</a:t>
            </a:r>
            <a:r>
              <a:rPr lang="en-US" sz="1800" dirty="0" smtClean="0">
                <a:latin typeface="Georgia" pitchFamily="18" charset="0"/>
              </a:rPr>
              <a:t> yang </a:t>
            </a:r>
            <a:r>
              <a:rPr lang="en-US" sz="1800" dirty="0" err="1" smtClean="0">
                <a:latin typeface="Georgia" pitchFamily="18" charset="0"/>
              </a:rPr>
              <a:t>terdapat</a:t>
            </a:r>
            <a:r>
              <a:rPr lang="en-US" sz="1800" dirty="0" smtClean="0">
                <a:latin typeface="Georgia" pitchFamily="18" charset="0"/>
              </a:rPr>
              <a:t> </a:t>
            </a:r>
            <a:r>
              <a:rPr lang="en-US" sz="1800" dirty="0" err="1" smtClean="0">
                <a:latin typeface="Georgia" pitchFamily="18" charset="0"/>
              </a:rPr>
              <a:t>dalam</a:t>
            </a:r>
            <a:r>
              <a:rPr lang="en-US" sz="1800" dirty="0" smtClean="0">
                <a:latin typeface="Georgia" pitchFamily="18" charset="0"/>
              </a:rPr>
              <a:t> </a:t>
            </a:r>
            <a:r>
              <a:rPr lang="en-US" sz="1800" dirty="0" err="1" smtClean="0">
                <a:latin typeface="Georgia" pitchFamily="18" charset="0"/>
              </a:rPr>
              <a:t>setiap</a:t>
            </a:r>
            <a:r>
              <a:rPr lang="en-US" sz="1800" dirty="0" smtClean="0">
                <a:latin typeface="Georgia" pitchFamily="18" charset="0"/>
              </a:rPr>
              <a:t> </a:t>
            </a:r>
            <a:r>
              <a:rPr lang="en-US" sz="1800" dirty="0" err="1" smtClean="0">
                <a:latin typeface="Georgia" pitchFamily="18" charset="0"/>
              </a:rPr>
              <a:t>industri</a:t>
            </a:r>
            <a:endParaRPr lang="en-US" sz="1800" dirty="0" smtClean="0">
              <a:latin typeface="Georgia" pitchFamily="18" charset="0"/>
            </a:endParaRPr>
          </a:p>
          <a:p>
            <a:pPr eaLnBrk="1" hangingPunct="1"/>
            <a:r>
              <a:rPr lang="en-US" sz="1800" dirty="0" err="1" smtClean="0">
                <a:latin typeface="Georgia" pitchFamily="18" charset="0"/>
              </a:rPr>
              <a:t>Transformasi</a:t>
            </a:r>
            <a:r>
              <a:rPr lang="en-US" sz="1800" dirty="0" smtClean="0">
                <a:latin typeface="Georgia" pitchFamily="18" charset="0"/>
              </a:rPr>
              <a:t> </a:t>
            </a:r>
            <a:r>
              <a:rPr lang="en-US" sz="1800" dirty="0" err="1" smtClean="0">
                <a:latin typeface="Georgia" pitchFamily="18" charset="0"/>
              </a:rPr>
              <a:t>sumber</a:t>
            </a:r>
            <a:r>
              <a:rPr lang="en-US" sz="1800" dirty="0" smtClean="0">
                <a:latin typeface="Georgia" pitchFamily="18" charset="0"/>
              </a:rPr>
              <a:t> </a:t>
            </a:r>
            <a:r>
              <a:rPr lang="en-US" sz="1800" dirty="0" err="1" smtClean="0">
                <a:latin typeface="Georgia" pitchFamily="18" charset="0"/>
              </a:rPr>
              <a:t>daya</a:t>
            </a:r>
            <a:r>
              <a:rPr lang="en-US" sz="1800" dirty="0" smtClean="0">
                <a:latin typeface="Georgia" pitchFamily="18" charset="0"/>
              </a:rPr>
              <a:t> </a:t>
            </a:r>
            <a:r>
              <a:rPr lang="en-US" sz="1800" dirty="0" err="1" smtClean="0">
                <a:latin typeface="Georgia" pitchFamily="18" charset="0"/>
              </a:rPr>
              <a:t>menjadi</a:t>
            </a:r>
            <a:r>
              <a:rPr lang="en-US" sz="1800" dirty="0" smtClean="0">
                <a:latin typeface="Georgia" pitchFamily="18" charset="0"/>
              </a:rPr>
              <a:t> </a:t>
            </a:r>
            <a:r>
              <a:rPr lang="en-US" sz="1800" dirty="0" err="1" smtClean="0">
                <a:latin typeface="Georgia" pitchFamily="18" charset="0"/>
              </a:rPr>
              <a:t>barang</a:t>
            </a:r>
            <a:r>
              <a:rPr lang="en-US" sz="1800" dirty="0" smtClean="0">
                <a:latin typeface="Georgia" pitchFamily="18" charset="0"/>
              </a:rPr>
              <a:t> </a:t>
            </a:r>
            <a:r>
              <a:rPr lang="en-US" sz="1800" dirty="0" err="1" smtClean="0">
                <a:latin typeface="Georgia" pitchFamily="18" charset="0"/>
              </a:rPr>
              <a:t>maupun</a:t>
            </a:r>
            <a:r>
              <a:rPr lang="en-US" sz="1800" dirty="0" smtClean="0">
                <a:latin typeface="Georgia" pitchFamily="18" charset="0"/>
              </a:rPr>
              <a:t> </a:t>
            </a:r>
            <a:r>
              <a:rPr lang="en-US" sz="1800" dirty="0" err="1" smtClean="0">
                <a:latin typeface="Georgia" pitchFamily="18" charset="0"/>
              </a:rPr>
              <a:t>jasa</a:t>
            </a:r>
            <a:r>
              <a:rPr lang="en-US" sz="1800" dirty="0" smtClean="0">
                <a:latin typeface="Georgia" pitchFamily="18" charset="0"/>
              </a:rPr>
              <a:t> </a:t>
            </a:r>
            <a:r>
              <a:rPr lang="en-US" sz="1800" dirty="0" err="1" smtClean="0">
                <a:latin typeface="Georgia" pitchFamily="18" charset="0"/>
              </a:rPr>
              <a:t>dikenal</a:t>
            </a:r>
            <a:r>
              <a:rPr lang="en-US" sz="1800" dirty="0" smtClean="0">
                <a:latin typeface="Georgia" pitchFamily="18" charset="0"/>
              </a:rPr>
              <a:t> </a:t>
            </a:r>
            <a:r>
              <a:rPr lang="en-US" sz="1800" dirty="0" err="1" smtClean="0">
                <a:latin typeface="Georgia" pitchFamily="18" charset="0"/>
              </a:rPr>
              <a:t>dengan</a:t>
            </a:r>
            <a:r>
              <a:rPr lang="en-US" sz="1800" dirty="0" smtClean="0">
                <a:latin typeface="Georgia" pitchFamily="18" charset="0"/>
              </a:rPr>
              <a:t> </a:t>
            </a:r>
            <a:r>
              <a:rPr lang="en-US" sz="2400" b="1" dirty="0" err="1" smtClean="0">
                <a:latin typeface="Georgia" pitchFamily="18" charset="0"/>
              </a:rPr>
              <a:t>proses</a:t>
            </a:r>
            <a:r>
              <a:rPr lang="en-US" sz="2400" b="1" dirty="0" smtClean="0">
                <a:latin typeface="Georgia" pitchFamily="18" charset="0"/>
              </a:rPr>
              <a:t> </a:t>
            </a:r>
            <a:r>
              <a:rPr lang="en-US" sz="2400" b="1" dirty="0" err="1" smtClean="0">
                <a:latin typeface="Georgia" pitchFamily="18" charset="0"/>
              </a:rPr>
              <a:t>produksi</a:t>
            </a:r>
            <a:endParaRPr lang="en-US" sz="1800" b="1" dirty="0" smtClean="0">
              <a:latin typeface="Georgia" pitchFamily="18" charset="0"/>
            </a:endParaRPr>
          </a:p>
          <a:p>
            <a:pPr eaLnBrk="1" hangingPunct="1"/>
            <a:r>
              <a:rPr lang="en-US" sz="1800" dirty="0" err="1" smtClean="0">
                <a:latin typeface="Georgia" pitchFamily="18" charset="0"/>
              </a:rPr>
              <a:t>Tujuan</a:t>
            </a:r>
            <a:r>
              <a:rPr lang="en-US" sz="1800" dirty="0" smtClean="0">
                <a:latin typeface="Georgia" pitchFamily="18" charset="0"/>
              </a:rPr>
              <a:t> </a:t>
            </a:r>
            <a:r>
              <a:rPr lang="en-US" sz="1800" dirty="0" err="1" smtClean="0">
                <a:latin typeface="Georgia" pitchFamily="18" charset="0"/>
              </a:rPr>
              <a:t>umum</a:t>
            </a:r>
            <a:r>
              <a:rPr lang="en-US" sz="1800" dirty="0" smtClean="0">
                <a:latin typeface="Georgia" pitchFamily="18" charset="0"/>
              </a:rPr>
              <a:t> </a:t>
            </a:r>
            <a:r>
              <a:rPr lang="en-US" sz="1800" dirty="0" err="1" smtClean="0">
                <a:latin typeface="Georgia" pitchFamily="18" charset="0"/>
              </a:rPr>
              <a:t>dari</a:t>
            </a:r>
            <a:r>
              <a:rPr lang="en-US" sz="1800" dirty="0" smtClean="0">
                <a:latin typeface="Georgia" pitchFamily="18" charset="0"/>
              </a:rPr>
              <a:t> </a:t>
            </a:r>
            <a:r>
              <a:rPr lang="en-US" sz="1800" dirty="0" err="1" smtClean="0">
                <a:latin typeface="Georgia" pitchFamily="18" charset="0"/>
              </a:rPr>
              <a:t>semua</a:t>
            </a:r>
            <a:r>
              <a:rPr lang="en-US" sz="1800" dirty="0" smtClean="0">
                <a:latin typeface="Georgia" pitchFamily="18" charset="0"/>
              </a:rPr>
              <a:t> </a:t>
            </a:r>
            <a:r>
              <a:rPr lang="en-US" sz="1800" dirty="0" err="1" smtClean="0">
                <a:latin typeface="Georgia" pitchFamily="18" charset="0"/>
              </a:rPr>
              <a:t>sistem</a:t>
            </a:r>
            <a:r>
              <a:rPr lang="en-US" sz="1800" dirty="0" smtClean="0">
                <a:latin typeface="Georgia" pitchFamily="18" charset="0"/>
              </a:rPr>
              <a:t> </a:t>
            </a:r>
            <a:r>
              <a:rPr lang="en-US" sz="1800" dirty="0" err="1" smtClean="0">
                <a:latin typeface="Georgia" pitchFamily="18" charset="0"/>
              </a:rPr>
              <a:t>operasi</a:t>
            </a:r>
            <a:r>
              <a:rPr lang="en-US" sz="1800" dirty="0" smtClean="0">
                <a:latin typeface="Georgia" pitchFamily="18" charset="0"/>
              </a:rPr>
              <a:t> </a:t>
            </a:r>
            <a:r>
              <a:rPr lang="en-US" sz="1800" dirty="0" err="1" smtClean="0">
                <a:latin typeface="Georgia" pitchFamily="18" charset="0"/>
              </a:rPr>
              <a:t>adalah</a:t>
            </a:r>
            <a:r>
              <a:rPr lang="en-US" sz="1800" dirty="0" smtClean="0">
                <a:latin typeface="Georgia" pitchFamily="18" charset="0"/>
              </a:rPr>
              <a:t> </a:t>
            </a:r>
            <a:r>
              <a:rPr lang="en-US" sz="1800" dirty="0" err="1" smtClean="0">
                <a:latin typeface="Georgia" pitchFamily="18" charset="0"/>
              </a:rPr>
              <a:t>untuk</a:t>
            </a:r>
            <a:r>
              <a:rPr lang="en-US" sz="1800" dirty="0" smtClean="0">
                <a:latin typeface="Georgia" pitchFamily="18" charset="0"/>
              </a:rPr>
              <a:t> </a:t>
            </a:r>
            <a:r>
              <a:rPr lang="en-US" sz="1800" dirty="0" err="1" smtClean="0">
                <a:latin typeface="Georgia" pitchFamily="18" charset="0"/>
              </a:rPr>
              <a:t>menciptakan</a:t>
            </a:r>
            <a:r>
              <a:rPr lang="en-US" sz="1800" dirty="0" smtClean="0">
                <a:latin typeface="Georgia" pitchFamily="18" charset="0"/>
              </a:rPr>
              <a:t> added value, </a:t>
            </a:r>
            <a:r>
              <a:rPr lang="en-US" sz="1800" dirty="0" err="1" smtClean="0">
                <a:latin typeface="Georgia" pitchFamily="18" charset="0"/>
              </a:rPr>
              <a:t>sehingga</a:t>
            </a:r>
            <a:r>
              <a:rPr lang="en-US" sz="1800" dirty="0" smtClean="0">
                <a:latin typeface="Georgia" pitchFamily="18" charset="0"/>
              </a:rPr>
              <a:t> </a:t>
            </a:r>
            <a:r>
              <a:rPr lang="en-US" sz="1800" dirty="0" err="1" smtClean="0">
                <a:latin typeface="Georgia" pitchFamily="18" charset="0"/>
              </a:rPr>
              <a:t>keluarannya</a:t>
            </a:r>
            <a:r>
              <a:rPr lang="en-US" sz="1800" dirty="0" smtClean="0">
                <a:latin typeface="Georgia" pitchFamily="18" charset="0"/>
              </a:rPr>
              <a:t> </a:t>
            </a:r>
            <a:r>
              <a:rPr lang="en-US" sz="1800" dirty="0" err="1" smtClean="0">
                <a:latin typeface="Georgia" pitchFamily="18" charset="0"/>
              </a:rPr>
              <a:t>lebih</a:t>
            </a:r>
            <a:r>
              <a:rPr lang="en-US" sz="1800" dirty="0" smtClean="0">
                <a:latin typeface="Georgia" pitchFamily="18" charset="0"/>
              </a:rPr>
              <a:t> </a:t>
            </a:r>
            <a:r>
              <a:rPr lang="en-US" sz="1800" dirty="0" err="1" smtClean="0">
                <a:latin typeface="Georgia" pitchFamily="18" charset="0"/>
              </a:rPr>
              <a:t>berharga</a:t>
            </a:r>
            <a:r>
              <a:rPr lang="en-US" sz="1800" dirty="0" smtClean="0">
                <a:latin typeface="Georgia" pitchFamily="18" charset="0"/>
              </a:rPr>
              <a:t> </a:t>
            </a:r>
            <a:r>
              <a:rPr lang="en-US" sz="1800" dirty="0" err="1" smtClean="0">
                <a:latin typeface="Georgia" pitchFamily="18" charset="0"/>
              </a:rPr>
              <a:t>bagi</a:t>
            </a:r>
            <a:r>
              <a:rPr lang="en-US" sz="1800" dirty="0" smtClean="0">
                <a:latin typeface="Georgia" pitchFamily="18" charset="0"/>
              </a:rPr>
              <a:t> </a:t>
            </a:r>
            <a:r>
              <a:rPr lang="en-US" sz="1800" dirty="0" err="1" smtClean="0">
                <a:latin typeface="Georgia" pitchFamily="18" charset="0"/>
              </a:rPr>
              <a:t>konsumen</a:t>
            </a:r>
            <a:endParaRPr lang="en-US" sz="1800" dirty="0" smtClean="0">
              <a:latin typeface="Georgia" pitchFamily="18" charset="0"/>
            </a:endParaRPr>
          </a:p>
          <a:p>
            <a:pPr eaLnBrk="1" hangingPunct="1"/>
            <a:r>
              <a:rPr lang="en-US" sz="1800" dirty="0" err="1" smtClean="0">
                <a:latin typeface="Georgia" pitchFamily="18" charset="0"/>
              </a:rPr>
              <a:t>Proses</a:t>
            </a:r>
            <a:r>
              <a:rPr lang="en-US" sz="1800" dirty="0" smtClean="0">
                <a:latin typeface="Georgia" pitchFamily="18" charset="0"/>
              </a:rPr>
              <a:t> </a:t>
            </a:r>
            <a:r>
              <a:rPr lang="en-US" sz="1800" dirty="0" err="1" smtClean="0">
                <a:latin typeface="Georgia" pitchFamily="18" charset="0"/>
              </a:rPr>
              <a:t>konversi</a:t>
            </a:r>
            <a:r>
              <a:rPr lang="en-US" sz="1800" dirty="0" smtClean="0">
                <a:latin typeface="Georgia" pitchFamily="18" charset="0"/>
              </a:rPr>
              <a:t> </a:t>
            </a:r>
            <a:r>
              <a:rPr lang="en-US" sz="1800" dirty="0" err="1" smtClean="0">
                <a:latin typeface="Georgia" pitchFamily="18" charset="0"/>
              </a:rPr>
              <a:t>dapat</a:t>
            </a:r>
            <a:r>
              <a:rPr lang="en-US" sz="1800" dirty="0" smtClean="0">
                <a:latin typeface="Georgia" pitchFamily="18" charset="0"/>
              </a:rPr>
              <a:t> </a:t>
            </a:r>
            <a:r>
              <a:rPr lang="en-US" sz="1800" dirty="0" err="1" smtClean="0">
                <a:latin typeface="Georgia" pitchFamily="18" charset="0"/>
              </a:rPr>
              <a:t>menciptakan</a:t>
            </a:r>
            <a:r>
              <a:rPr lang="en-US" sz="1800" dirty="0" smtClean="0">
                <a:latin typeface="Georgia" pitchFamily="18" charset="0"/>
              </a:rPr>
              <a:t> </a:t>
            </a:r>
            <a:r>
              <a:rPr lang="en-US" sz="1800" dirty="0" err="1" smtClean="0">
                <a:latin typeface="Georgia" pitchFamily="18" charset="0"/>
              </a:rPr>
              <a:t>manfaat</a:t>
            </a:r>
            <a:r>
              <a:rPr lang="en-US" sz="1800" dirty="0" smtClean="0">
                <a:latin typeface="Georgia" pitchFamily="18" charset="0"/>
              </a:rPr>
              <a:t> yang </a:t>
            </a:r>
            <a:r>
              <a:rPr lang="en-US" sz="1800" dirty="0" err="1" smtClean="0">
                <a:latin typeface="Georgia" pitchFamily="18" charset="0"/>
              </a:rPr>
              <a:t>berbeda</a:t>
            </a:r>
            <a:r>
              <a:rPr lang="en-US" sz="1800" dirty="0" smtClean="0">
                <a:latin typeface="Georgia" pitchFamily="18" charset="0"/>
              </a:rPr>
              <a:t> :</a:t>
            </a:r>
          </a:p>
          <a:p>
            <a:pPr lvl="1" eaLnBrk="1" hangingPunct="1"/>
            <a:r>
              <a:rPr lang="en-US" sz="1600" dirty="0" err="1" smtClean="0">
                <a:latin typeface="Georgia" pitchFamily="18" charset="0"/>
              </a:rPr>
              <a:t>Manfaat</a:t>
            </a:r>
            <a:r>
              <a:rPr lang="en-US" sz="1600" dirty="0" smtClean="0">
                <a:latin typeface="Georgia" pitchFamily="18" charset="0"/>
              </a:rPr>
              <a:t> </a:t>
            </a:r>
            <a:r>
              <a:rPr lang="en-US" sz="1600" dirty="0" err="1" smtClean="0">
                <a:latin typeface="Georgia" pitchFamily="18" charset="0"/>
              </a:rPr>
              <a:t>dasar</a:t>
            </a:r>
            <a:r>
              <a:rPr lang="en-US" sz="1600" dirty="0" smtClean="0">
                <a:latin typeface="Georgia" pitchFamily="18" charset="0"/>
              </a:rPr>
              <a:t> (primary utility)</a:t>
            </a:r>
          </a:p>
          <a:p>
            <a:pPr lvl="1" eaLnBrk="1" hangingPunct="1"/>
            <a:r>
              <a:rPr lang="en-US" sz="1600" dirty="0" err="1" smtClean="0">
                <a:latin typeface="Georgia" pitchFamily="18" charset="0"/>
              </a:rPr>
              <a:t>Manfaat</a:t>
            </a:r>
            <a:r>
              <a:rPr lang="en-US" sz="1600" dirty="0" smtClean="0">
                <a:latin typeface="Georgia" pitchFamily="18" charset="0"/>
              </a:rPr>
              <a:t> </a:t>
            </a:r>
            <a:r>
              <a:rPr lang="en-US" sz="1600" dirty="0" err="1" smtClean="0">
                <a:latin typeface="Georgia" pitchFamily="18" charset="0"/>
              </a:rPr>
              <a:t>bentuk</a:t>
            </a:r>
            <a:r>
              <a:rPr lang="en-US" sz="1600" dirty="0" smtClean="0">
                <a:latin typeface="Georgia" pitchFamily="18" charset="0"/>
              </a:rPr>
              <a:t> (form utility)</a:t>
            </a:r>
          </a:p>
          <a:p>
            <a:pPr lvl="1" eaLnBrk="1" hangingPunct="1"/>
            <a:r>
              <a:rPr lang="en-US" sz="1600" dirty="0" err="1" smtClean="0">
                <a:latin typeface="Georgia" pitchFamily="18" charset="0"/>
              </a:rPr>
              <a:t>Manfaat</a:t>
            </a:r>
            <a:r>
              <a:rPr lang="en-US" sz="1600" dirty="0" smtClean="0">
                <a:latin typeface="Georgia" pitchFamily="18" charset="0"/>
              </a:rPr>
              <a:t> </a:t>
            </a:r>
            <a:r>
              <a:rPr lang="en-US" sz="1600" dirty="0" err="1" smtClean="0">
                <a:latin typeface="Georgia" pitchFamily="18" charset="0"/>
              </a:rPr>
              <a:t>waktu</a:t>
            </a:r>
            <a:r>
              <a:rPr lang="en-US" sz="1600" dirty="0" smtClean="0">
                <a:latin typeface="Georgia" pitchFamily="18" charset="0"/>
              </a:rPr>
              <a:t> (time utility)</a:t>
            </a:r>
          </a:p>
          <a:p>
            <a:pPr lvl="1" eaLnBrk="1" hangingPunct="1"/>
            <a:r>
              <a:rPr lang="en-US" sz="1600" dirty="0" err="1" smtClean="0">
                <a:latin typeface="Georgia" pitchFamily="18" charset="0"/>
              </a:rPr>
              <a:t>Manfaat</a:t>
            </a:r>
            <a:r>
              <a:rPr lang="en-US" sz="1600" dirty="0" smtClean="0">
                <a:latin typeface="Georgia" pitchFamily="18" charset="0"/>
              </a:rPr>
              <a:t> </a:t>
            </a:r>
            <a:r>
              <a:rPr lang="en-US" sz="1600" dirty="0" err="1" smtClean="0">
                <a:latin typeface="Georgia" pitchFamily="18" charset="0"/>
              </a:rPr>
              <a:t>tempat</a:t>
            </a:r>
            <a:r>
              <a:rPr lang="en-US" sz="1600" dirty="0" smtClean="0">
                <a:latin typeface="Georgia" pitchFamily="18" charset="0"/>
              </a:rPr>
              <a:t> (place utility)</a:t>
            </a:r>
          </a:p>
          <a:p>
            <a:pPr lvl="1" eaLnBrk="1" hangingPunct="1"/>
            <a:r>
              <a:rPr lang="en-US" sz="1600" dirty="0" err="1" smtClean="0">
                <a:latin typeface="Georgia" pitchFamily="18" charset="0"/>
              </a:rPr>
              <a:t>Manfaat</a:t>
            </a:r>
            <a:r>
              <a:rPr lang="en-US" sz="1600" dirty="0" smtClean="0">
                <a:latin typeface="Georgia" pitchFamily="18" charset="0"/>
              </a:rPr>
              <a:t> </a:t>
            </a:r>
            <a:r>
              <a:rPr lang="en-US" sz="1600" dirty="0" err="1" smtClean="0">
                <a:latin typeface="Georgia" pitchFamily="18" charset="0"/>
              </a:rPr>
              <a:t>milik</a:t>
            </a:r>
            <a:r>
              <a:rPr lang="en-US" sz="1600" dirty="0" smtClean="0">
                <a:latin typeface="Georgia" pitchFamily="18" charset="0"/>
              </a:rPr>
              <a:t> (ownership utility)</a:t>
            </a:r>
          </a:p>
        </p:txBody>
      </p:sp>
    </p:spTree>
    <p:extLst>
      <p:ext uri="{BB962C8B-B14F-4D97-AF65-F5344CB8AC3E}">
        <p14:creationId xmlns:p14="http://schemas.microsoft.com/office/powerpoint/2010/main" val="2861391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0" y="0"/>
            <a:ext cx="9144000" cy="838200"/>
          </a:xfrm>
          <a:solidFill>
            <a:schemeClr val="tx2">
              <a:lumMod val="50000"/>
            </a:schemeClr>
          </a:solidFill>
        </p:spPr>
        <p:txBody>
          <a:bodyPr/>
          <a:lstStyle/>
          <a:p>
            <a:pPr algn="r" eaLnBrk="1" hangingPunct="1">
              <a:defRPr/>
            </a:pPr>
            <a:r>
              <a:rPr lang="en-US" sz="3600" dirty="0" err="1" smtClean="0">
                <a:solidFill>
                  <a:schemeClr val="bg1"/>
                </a:solidFill>
                <a:latin typeface="Agency FB" pitchFamily="34" charset="0"/>
              </a:rPr>
              <a:t>Tanggung</a:t>
            </a:r>
            <a:r>
              <a:rPr lang="en-US" sz="3600" dirty="0" smtClean="0">
                <a:solidFill>
                  <a:schemeClr val="bg1"/>
                </a:solidFill>
                <a:latin typeface="Agency FB" pitchFamily="34" charset="0"/>
              </a:rPr>
              <a:t> </a:t>
            </a:r>
            <a:r>
              <a:rPr lang="en-US" sz="3600" dirty="0" err="1" smtClean="0">
                <a:solidFill>
                  <a:schemeClr val="bg1"/>
                </a:solidFill>
                <a:latin typeface="Agency FB" pitchFamily="34" charset="0"/>
              </a:rPr>
              <a:t>Jawab</a:t>
            </a:r>
            <a:r>
              <a:rPr lang="en-US" sz="3600" dirty="0" smtClean="0">
                <a:solidFill>
                  <a:schemeClr val="bg1"/>
                </a:solidFill>
                <a:latin typeface="Agency FB" pitchFamily="34" charset="0"/>
              </a:rPr>
              <a:t> </a:t>
            </a:r>
            <a:r>
              <a:rPr lang="en-US" sz="3600" dirty="0" err="1" smtClean="0">
                <a:solidFill>
                  <a:schemeClr val="bg1"/>
                </a:solidFill>
                <a:latin typeface="Agency FB" pitchFamily="34" charset="0"/>
              </a:rPr>
              <a:t>Manajemen</a:t>
            </a:r>
            <a:r>
              <a:rPr lang="en-US" sz="3600" dirty="0" smtClean="0">
                <a:solidFill>
                  <a:schemeClr val="bg1"/>
                </a:solidFill>
                <a:latin typeface="Agency FB" pitchFamily="34" charset="0"/>
              </a:rPr>
              <a:t> </a:t>
            </a:r>
            <a:r>
              <a:rPr lang="en-US" sz="3600" dirty="0" err="1" smtClean="0">
                <a:solidFill>
                  <a:schemeClr val="bg1"/>
                </a:solidFill>
                <a:latin typeface="Agency FB" pitchFamily="34" charset="0"/>
              </a:rPr>
              <a:t>Operasi</a:t>
            </a:r>
            <a:endParaRPr lang="en-US" sz="3600" dirty="0" smtClean="0">
              <a:solidFill>
                <a:schemeClr val="bg1"/>
              </a:solidFill>
              <a:latin typeface="Agency FB" pitchFamily="34" charset="0"/>
            </a:endParaRPr>
          </a:p>
        </p:txBody>
      </p:sp>
      <p:sp>
        <p:nvSpPr>
          <p:cNvPr id="146435" name="Rectangle 3"/>
          <p:cNvSpPr>
            <a:spLocks noGrp="1" noChangeArrowheads="1"/>
          </p:cNvSpPr>
          <p:nvPr>
            <p:ph idx="1"/>
          </p:nvPr>
        </p:nvSpPr>
        <p:spPr>
          <a:xfrm>
            <a:off x="492125" y="1752600"/>
            <a:ext cx="8159750" cy="4114800"/>
          </a:xfrm>
        </p:spPr>
        <p:txBody>
          <a:bodyPr/>
          <a:lstStyle/>
          <a:p>
            <a:pPr marL="609600" indent="-609600" eaLnBrk="1" hangingPunct="1">
              <a:defRPr/>
            </a:pPr>
            <a:r>
              <a:rPr lang="en-US" sz="2800" i="1" smtClean="0">
                <a:latin typeface="Arial" charset="0"/>
              </a:rPr>
              <a:t>Manajemen Operasi bertanggung jawab untuk menghasilkan barang atau jasa dalam organisasi. Manajer operasi mengambil keputusan yang berkenaan dengan suatu fungsi operasi dan sistem transformasi yang digunakan. Manajemen operasi adalah kajian pengambilan keputusan dari suatu fungsi operasi.</a:t>
            </a:r>
          </a:p>
        </p:txBody>
      </p:sp>
      <p:sp>
        <p:nvSpPr>
          <p:cNvPr id="4" name="Slide Number Placeholder 5"/>
          <p:cNvSpPr>
            <a:spLocks noGrp="1"/>
          </p:cNvSpPr>
          <p:nvPr>
            <p:ph type="sldNum" sz="quarter" idx="12"/>
          </p:nvPr>
        </p:nvSpPr>
        <p:spPr/>
        <p:txBody>
          <a:bodyPr/>
          <a:lstStyle/>
          <a:p>
            <a:pPr>
              <a:defRPr/>
            </a:pPr>
            <a:fld id="{652BC62C-4985-41F6-B536-B27D7FEC442E}" type="slidenum">
              <a:rPr lang="en-US"/>
              <a:pPr>
                <a:defRPr/>
              </a:pPr>
              <a:t>6</a:t>
            </a:fld>
            <a:endParaRPr lang="en-US"/>
          </a:p>
        </p:txBody>
      </p:sp>
    </p:spTree>
    <p:extLst>
      <p:ext uri="{BB962C8B-B14F-4D97-AF65-F5344CB8AC3E}">
        <p14:creationId xmlns:p14="http://schemas.microsoft.com/office/powerpoint/2010/main" val="140136627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idx="1"/>
          </p:nvPr>
        </p:nvSpPr>
        <p:spPr>
          <a:xfrm>
            <a:off x="492125" y="1752600"/>
            <a:ext cx="8159750" cy="4114800"/>
          </a:xfrm>
        </p:spPr>
        <p:txBody>
          <a:bodyPr/>
          <a:lstStyle/>
          <a:p>
            <a:pPr marL="609600" indent="-609600" eaLnBrk="1" hangingPunct="1">
              <a:defRPr/>
            </a:pPr>
            <a:r>
              <a:rPr lang="en-US" sz="2800" i="1" dirty="0" err="1" smtClean="0">
                <a:latin typeface="Arial" charset="0"/>
              </a:rPr>
              <a:t>Suatu</a:t>
            </a:r>
            <a:r>
              <a:rPr lang="en-US" sz="2800" i="1" dirty="0" smtClean="0">
                <a:latin typeface="Arial" charset="0"/>
              </a:rPr>
              <a:t> </a:t>
            </a:r>
            <a:r>
              <a:rPr lang="en-US" sz="2800" i="1" dirty="0" err="1" smtClean="0">
                <a:latin typeface="Arial" charset="0"/>
              </a:rPr>
              <a:t>pengambilan</a:t>
            </a:r>
            <a:r>
              <a:rPr lang="en-US" sz="2800" i="1" dirty="0" smtClean="0">
                <a:latin typeface="Arial" charset="0"/>
              </a:rPr>
              <a:t> </a:t>
            </a:r>
            <a:r>
              <a:rPr lang="en-US" sz="2800" i="1" dirty="0" err="1" smtClean="0">
                <a:latin typeface="Arial" charset="0"/>
              </a:rPr>
              <a:t>keputusan</a:t>
            </a:r>
            <a:r>
              <a:rPr lang="en-US" sz="2800" i="1" dirty="0" smtClean="0">
                <a:latin typeface="Arial" charset="0"/>
              </a:rPr>
              <a:t> </a:t>
            </a:r>
            <a:r>
              <a:rPr lang="en-US" sz="2800" i="1" dirty="0" err="1" smtClean="0">
                <a:latin typeface="Arial" charset="0"/>
              </a:rPr>
              <a:t>dalam</a:t>
            </a:r>
            <a:r>
              <a:rPr lang="en-US" sz="2800" i="1" dirty="0" smtClean="0">
                <a:latin typeface="Arial" charset="0"/>
              </a:rPr>
              <a:t> </a:t>
            </a:r>
            <a:r>
              <a:rPr lang="en-US" sz="2800" i="1" dirty="0" err="1" smtClean="0">
                <a:latin typeface="Arial" charset="0"/>
              </a:rPr>
              <a:t>fungsi</a:t>
            </a:r>
            <a:r>
              <a:rPr lang="en-US" sz="2800" i="1" dirty="0" smtClean="0">
                <a:latin typeface="Arial" charset="0"/>
              </a:rPr>
              <a:t> </a:t>
            </a:r>
            <a:r>
              <a:rPr lang="en-US" sz="2800" i="1" dirty="0" err="1" smtClean="0">
                <a:latin typeface="Arial" charset="0"/>
              </a:rPr>
              <a:t>dan</a:t>
            </a:r>
            <a:r>
              <a:rPr lang="en-US" sz="2800" i="1" dirty="0" smtClean="0">
                <a:latin typeface="Arial" charset="0"/>
              </a:rPr>
              <a:t> </a:t>
            </a:r>
            <a:r>
              <a:rPr lang="en-US" sz="2800" i="1" dirty="0" err="1" smtClean="0">
                <a:latin typeface="Arial" charset="0"/>
              </a:rPr>
              <a:t>sistem</a:t>
            </a:r>
            <a:r>
              <a:rPr lang="en-US" sz="2800" i="1" dirty="0" smtClean="0">
                <a:latin typeface="Arial" charset="0"/>
              </a:rPr>
              <a:t> </a:t>
            </a:r>
            <a:r>
              <a:rPr lang="en-US" sz="2800" i="1" dirty="0" err="1" smtClean="0">
                <a:latin typeface="Arial" charset="0"/>
              </a:rPr>
              <a:t>operasi</a:t>
            </a:r>
            <a:r>
              <a:rPr lang="en-US" sz="2800" i="1" dirty="0" smtClean="0">
                <a:latin typeface="Arial" charset="0"/>
              </a:rPr>
              <a:t> yang </a:t>
            </a:r>
            <a:r>
              <a:rPr lang="en-US" sz="2800" i="1" dirty="0" err="1" smtClean="0">
                <a:latin typeface="Arial" charset="0"/>
              </a:rPr>
              <a:t>menghasilkan</a:t>
            </a:r>
            <a:r>
              <a:rPr lang="en-US" sz="2800" i="1" dirty="0" smtClean="0">
                <a:latin typeface="Arial" charset="0"/>
              </a:rPr>
              <a:t> </a:t>
            </a:r>
            <a:r>
              <a:rPr lang="en-US" sz="2800" i="1" dirty="0" err="1" smtClean="0">
                <a:latin typeface="Arial" charset="0"/>
              </a:rPr>
              <a:t>barang</a:t>
            </a:r>
            <a:r>
              <a:rPr lang="en-US" sz="2800" i="1" dirty="0" smtClean="0">
                <a:latin typeface="Arial" charset="0"/>
              </a:rPr>
              <a:t> </a:t>
            </a:r>
            <a:r>
              <a:rPr lang="en-US" sz="2800" i="1" dirty="0" err="1" smtClean="0">
                <a:latin typeface="Arial" charset="0"/>
              </a:rPr>
              <a:t>atau</a:t>
            </a:r>
            <a:r>
              <a:rPr lang="en-US" sz="2800" i="1" dirty="0" smtClean="0">
                <a:latin typeface="Arial" charset="0"/>
              </a:rPr>
              <a:t> </a:t>
            </a:r>
            <a:r>
              <a:rPr lang="en-US" sz="2800" i="1" dirty="0" err="1" smtClean="0">
                <a:latin typeface="Arial" charset="0"/>
              </a:rPr>
              <a:t>jasa</a:t>
            </a:r>
            <a:r>
              <a:rPr lang="en-US" sz="2800" i="1" dirty="0" smtClean="0">
                <a:latin typeface="Arial" charset="0"/>
              </a:rPr>
              <a:t>.</a:t>
            </a:r>
          </a:p>
          <a:p>
            <a:pPr marL="609600" indent="-609600" eaLnBrk="1" hangingPunct="1">
              <a:defRPr/>
            </a:pPr>
            <a:r>
              <a:rPr lang="en-US" sz="2800" i="1" dirty="0" err="1" smtClean="0">
                <a:latin typeface="Arial" charset="0"/>
              </a:rPr>
              <a:t>Didefinisikan</a:t>
            </a:r>
            <a:r>
              <a:rPr lang="en-US" sz="2800" i="1" dirty="0" smtClean="0">
                <a:latin typeface="Arial" charset="0"/>
              </a:rPr>
              <a:t> </a:t>
            </a:r>
            <a:r>
              <a:rPr lang="en-US" sz="2800" i="1" dirty="0" err="1" smtClean="0">
                <a:latin typeface="Arial" charset="0"/>
              </a:rPr>
              <a:t>dalam</a:t>
            </a:r>
            <a:r>
              <a:rPr lang="en-US" sz="2800" i="1" dirty="0" smtClean="0">
                <a:latin typeface="Arial" charset="0"/>
              </a:rPr>
              <a:t> 5 </a:t>
            </a:r>
            <a:r>
              <a:rPr lang="en-US" sz="2800" i="1" dirty="0" err="1" smtClean="0">
                <a:latin typeface="Arial" charset="0"/>
              </a:rPr>
              <a:t>keputusan</a:t>
            </a:r>
            <a:r>
              <a:rPr lang="en-US" sz="2800" i="1" dirty="0" smtClean="0">
                <a:latin typeface="Arial" charset="0"/>
              </a:rPr>
              <a:t> </a:t>
            </a:r>
            <a:r>
              <a:rPr lang="en-US" sz="2800" i="1" dirty="0" err="1" smtClean="0">
                <a:latin typeface="Arial" charset="0"/>
              </a:rPr>
              <a:t>tanggung</a:t>
            </a:r>
            <a:r>
              <a:rPr lang="en-US" sz="2800" i="1" dirty="0" smtClean="0">
                <a:latin typeface="Arial" charset="0"/>
              </a:rPr>
              <a:t> </a:t>
            </a:r>
            <a:r>
              <a:rPr lang="en-US" sz="2800" i="1" dirty="0" err="1" smtClean="0">
                <a:latin typeface="Arial" charset="0"/>
              </a:rPr>
              <a:t>jawab</a:t>
            </a:r>
            <a:r>
              <a:rPr lang="en-US" sz="2800" i="1" dirty="0" smtClean="0">
                <a:latin typeface="Arial" charset="0"/>
              </a:rPr>
              <a:t>: </a:t>
            </a:r>
            <a:r>
              <a:rPr lang="en-US" sz="2800" i="1" dirty="0" err="1" smtClean="0">
                <a:latin typeface="Arial" charset="0"/>
              </a:rPr>
              <a:t>Proses</a:t>
            </a:r>
            <a:r>
              <a:rPr lang="en-US" sz="2800" i="1" dirty="0" smtClean="0">
                <a:latin typeface="Arial" charset="0"/>
              </a:rPr>
              <a:t>, </a:t>
            </a:r>
            <a:r>
              <a:rPr lang="en-US" sz="2800" i="1" dirty="0" err="1" smtClean="0">
                <a:latin typeface="Arial" charset="0"/>
              </a:rPr>
              <a:t>kapasitas</a:t>
            </a:r>
            <a:r>
              <a:rPr lang="en-US" sz="2800" i="1" dirty="0" smtClean="0">
                <a:latin typeface="Arial" charset="0"/>
              </a:rPr>
              <a:t>, </a:t>
            </a:r>
            <a:r>
              <a:rPr lang="en-US" sz="2800" i="1" dirty="0" err="1" smtClean="0">
                <a:latin typeface="Arial" charset="0"/>
              </a:rPr>
              <a:t>sediaan</a:t>
            </a:r>
            <a:r>
              <a:rPr lang="en-US" sz="2800" i="1" dirty="0" smtClean="0">
                <a:latin typeface="Arial" charset="0"/>
              </a:rPr>
              <a:t>, </a:t>
            </a:r>
            <a:r>
              <a:rPr lang="en-US" sz="2800" i="1" dirty="0" err="1" smtClean="0">
                <a:latin typeface="Arial" charset="0"/>
              </a:rPr>
              <a:t>tenaga</a:t>
            </a:r>
            <a:r>
              <a:rPr lang="en-US" sz="2800" i="1" dirty="0" smtClean="0">
                <a:latin typeface="Arial" charset="0"/>
              </a:rPr>
              <a:t> </a:t>
            </a:r>
            <a:r>
              <a:rPr lang="en-US" sz="2800" i="1" dirty="0" err="1" smtClean="0">
                <a:latin typeface="Arial" charset="0"/>
              </a:rPr>
              <a:t>kerja</a:t>
            </a:r>
            <a:r>
              <a:rPr lang="en-US" sz="2800" i="1" dirty="0" smtClean="0">
                <a:latin typeface="Arial" charset="0"/>
              </a:rPr>
              <a:t>, </a:t>
            </a:r>
            <a:r>
              <a:rPr lang="en-US" sz="2800" i="1" dirty="0" err="1" smtClean="0">
                <a:latin typeface="Arial" charset="0"/>
              </a:rPr>
              <a:t>dan</a:t>
            </a:r>
            <a:r>
              <a:rPr lang="en-US" sz="2800" i="1" dirty="0" smtClean="0">
                <a:latin typeface="Arial" charset="0"/>
              </a:rPr>
              <a:t> </a:t>
            </a:r>
            <a:r>
              <a:rPr lang="en-US" sz="2800" i="1" dirty="0" err="1" smtClean="0">
                <a:latin typeface="Arial" charset="0"/>
              </a:rPr>
              <a:t>mutu</a:t>
            </a:r>
            <a:r>
              <a:rPr lang="en-US" sz="2800" i="1" dirty="0" smtClean="0">
                <a:latin typeface="Arial" charset="0"/>
              </a:rPr>
              <a:t>.  </a:t>
            </a:r>
          </a:p>
        </p:txBody>
      </p:sp>
      <p:sp>
        <p:nvSpPr>
          <p:cNvPr id="4" name="Slide Number Placeholder 5"/>
          <p:cNvSpPr>
            <a:spLocks noGrp="1"/>
          </p:cNvSpPr>
          <p:nvPr>
            <p:ph type="sldNum" sz="quarter" idx="12"/>
          </p:nvPr>
        </p:nvSpPr>
        <p:spPr/>
        <p:txBody>
          <a:bodyPr/>
          <a:lstStyle/>
          <a:p>
            <a:pPr>
              <a:defRPr/>
            </a:pPr>
            <a:fld id="{EF5E0425-BB6A-44A0-BDED-7346F9FA1247}" type="slidenum">
              <a:rPr lang="en-US"/>
              <a:pPr>
                <a:defRPr/>
              </a:pPr>
              <a:t>7</a:t>
            </a:fld>
            <a:endParaRPr lang="en-US"/>
          </a:p>
        </p:txBody>
      </p:sp>
      <p:sp>
        <p:nvSpPr>
          <p:cNvPr id="5" name="Rectangle 2"/>
          <p:cNvSpPr txBox="1">
            <a:spLocks noChangeArrowheads="1"/>
          </p:cNvSpPr>
          <p:nvPr/>
        </p:nvSpPr>
        <p:spPr>
          <a:xfrm>
            <a:off x="-2584" y="1292"/>
            <a:ext cx="9146583" cy="836908"/>
          </a:xfrm>
          <a:prstGeom prst="rect">
            <a:avLst/>
          </a:prstGeom>
          <a:solidFill>
            <a:schemeClr val="tx2">
              <a:lumMod val="50000"/>
            </a:schemeClr>
          </a:solidFill>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err="1" smtClean="0">
                <a:ln>
                  <a:noFill/>
                </a:ln>
                <a:solidFill>
                  <a:schemeClr val="bg1"/>
                </a:solidFill>
                <a:effectLst/>
                <a:uLnTx/>
                <a:uFillTx/>
                <a:latin typeface="Agency FB" pitchFamily="34" charset="0"/>
                <a:ea typeface="+mj-ea"/>
                <a:cs typeface="+mj-cs"/>
              </a:rPr>
              <a:t>Tanggung</a:t>
            </a:r>
            <a:r>
              <a:rPr kumimoji="0" lang="en-US" sz="3600" b="0" i="0" u="none" strike="noStrike" kern="1200" cap="none" spc="0" normalizeH="0" baseline="0" noProof="0" dirty="0" smtClean="0">
                <a:ln>
                  <a:noFill/>
                </a:ln>
                <a:solidFill>
                  <a:schemeClr val="bg1"/>
                </a:solidFill>
                <a:effectLst/>
                <a:uLnTx/>
                <a:uFillTx/>
                <a:latin typeface="Agency FB" pitchFamily="34" charset="0"/>
                <a:ea typeface="+mj-ea"/>
                <a:cs typeface="+mj-cs"/>
              </a:rPr>
              <a:t> </a:t>
            </a:r>
            <a:r>
              <a:rPr kumimoji="0" lang="en-US" sz="3600" b="0" i="0" u="none" strike="noStrike" kern="1200" cap="none" spc="0" normalizeH="0" baseline="0" noProof="0" dirty="0" err="1" smtClean="0">
                <a:ln>
                  <a:noFill/>
                </a:ln>
                <a:solidFill>
                  <a:schemeClr val="bg1"/>
                </a:solidFill>
                <a:effectLst/>
                <a:uLnTx/>
                <a:uFillTx/>
                <a:latin typeface="Agency FB" pitchFamily="34" charset="0"/>
                <a:ea typeface="+mj-ea"/>
                <a:cs typeface="+mj-cs"/>
              </a:rPr>
              <a:t>Jawab</a:t>
            </a:r>
            <a:r>
              <a:rPr kumimoji="0" lang="en-US" sz="3600" b="0" i="0" u="none" strike="noStrike" kern="1200" cap="none" spc="0" normalizeH="0" baseline="0" noProof="0" dirty="0" smtClean="0">
                <a:ln>
                  <a:noFill/>
                </a:ln>
                <a:solidFill>
                  <a:schemeClr val="bg1"/>
                </a:solidFill>
                <a:effectLst/>
                <a:uLnTx/>
                <a:uFillTx/>
                <a:latin typeface="Agency FB" pitchFamily="34" charset="0"/>
                <a:ea typeface="+mj-ea"/>
                <a:cs typeface="+mj-cs"/>
              </a:rPr>
              <a:t> </a:t>
            </a:r>
            <a:r>
              <a:rPr kumimoji="0" lang="en-US" sz="3600" b="0" i="0" u="none" strike="noStrike" kern="1200" cap="none" spc="0" normalizeH="0" baseline="0" noProof="0" dirty="0" err="1" smtClean="0">
                <a:ln>
                  <a:noFill/>
                </a:ln>
                <a:solidFill>
                  <a:schemeClr val="bg1"/>
                </a:solidFill>
                <a:effectLst/>
                <a:uLnTx/>
                <a:uFillTx/>
                <a:latin typeface="Agency FB" pitchFamily="34" charset="0"/>
                <a:ea typeface="+mj-ea"/>
                <a:cs typeface="+mj-cs"/>
              </a:rPr>
              <a:t>Manajemen</a:t>
            </a:r>
            <a:r>
              <a:rPr kumimoji="0" lang="en-US" sz="3600" b="0" i="0" u="none" strike="noStrike" kern="1200" cap="none" spc="0" normalizeH="0" baseline="0" noProof="0" dirty="0" smtClean="0">
                <a:ln>
                  <a:noFill/>
                </a:ln>
                <a:solidFill>
                  <a:schemeClr val="bg1"/>
                </a:solidFill>
                <a:effectLst/>
                <a:uLnTx/>
                <a:uFillTx/>
                <a:latin typeface="Agency FB" pitchFamily="34" charset="0"/>
                <a:ea typeface="+mj-ea"/>
                <a:cs typeface="+mj-cs"/>
              </a:rPr>
              <a:t> </a:t>
            </a:r>
            <a:r>
              <a:rPr kumimoji="0" lang="en-US" sz="3600" b="0" i="0" u="none" strike="noStrike" kern="1200" cap="none" spc="0" normalizeH="0" baseline="0" noProof="0" dirty="0" err="1" smtClean="0">
                <a:ln>
                  <a:noFill/>
                </a:ln>
                <a:solidFill>
                  <a:schemeClr val="bg1"/>
                </a:solidFill>
                <a:effectLst/>
                <a:uLnTx/>
                <a:uFillTx/>
                <a:latin typeface="Agency FB" pitchFamily="34" charset="0"/>
                <a:ea typeface="+mj-ea"/>
                <a:cs typeface="+mj-cs"/>
              </a:rPr>
              <a:t>Operasi</a:t>
            </a:r>
            <a:r>
              <a:rPr kumimoji="0" lang="en-US" sz="3600" b="0" i="0" u="none" strike="noStrike" kern="1200" cap="none" spc="0" normalizeH="0" baseline="0" noProof="0" dirty="0" smtClean="0">
                <a:ln>
                  <a:noFill/>
                </a:ln>
                <a:solidFill>
                  <a:schemeClr val="bg1"/>
                </a:solidFill>
                <a:effectLst/>
                <a:uLnTx/>
                <a:uFillTx/>
                <a:latin typeface="Agency FB" pitchFamily="34" charset="0"/>
                <a:ea typeface="+mj-ea"/>
                <a:cs typeface="+mj-cs"/>
              </a:rPr>
              <a:t> (2)</a:t>
            </a:r>
          </a:p>
        </p:txBody>
      </p:sp>
    </p:spTree>
    <p:extLst>
      <p:ext uri="{BB962C8B-B14F-4D97-AF65-F5344CB8AC3E}">
        <p14:creationId xmlns:p14="http://schemas.microsoft.com/office/powerpoint/2010/main" val="6353257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0332" y="0"/>
            <a:ext cx="9133668" cy="914400"/>
          </a:xfrm>
          <a:solidFill>
            <a:schemeClr val="tx2">
              <a:lumMod val="50000"/>
            </a:schemeClr>
          </a:solidFill>
        </p:spPr>
        <p:txBody>
          <a:bodyPr/>
          <a:lstStyle/>
          <a:p>
            <a:pPr algn="r" eaLnBrk="1" hangingPunct="1">
              <a:defRPr/>
            </a:pPr>
            <a:r>
              <a:rPr lang="en-US" sz="3600" b="1" dirty="0" err="1" smtClean="0">
                <a:solidFill>
                  <a:schemeClr val="bg1"/>
                </a:solidFill>
                <a:latin typeface="Agency FB" pitchFamily="34" charset="0"/>
              </a:rPr>
              <a:t>Strategi</a:t>
            </a:r>
            <a:r>
              <a:rPr lang="en-US" sz="3600" b="1" dirty="0" smtClean="0">
                <a:solidFill>
                  <a:schemeClr val="bg1"/>
                </a:solidFill>
                <a:latin typeface="Agency FB" pitchFamily="34" charset="0"/>
              </a:rPr>
              <a:t> </a:t>
            </a:r>
            <a:r>
              <a:rPr lang="en-US" sz="3600" b="1" dirty="0" err="1" smtClean="0">
                <a:solidFill>
                  <a:schemeClr val="bg1"/>
                </a:solidFill>
                <a:latin typeface="Agency FB" pitchFamily="34" charset="0"/>
              </a:rPr>
              <a:t>Operasi</a:t>
            </a:r>
            <a:endParaRPr lang="en-US" sz="4800" b="1" dirty="0" smtClean="0">
              <a:solidFill>
                <a:schemeClr val="bg1"/>
              </a:solidFill>
              <a:latin typeface="Agency FB" pitchFamily="34" charset="0"/>
            </a:endParaRPr>
          </a:p>
        </p:txBody>
      </p:sp>
      <p:sp>
        <p:nvSpPr>
          <p:cNvPr id="134147" name="Rectangle 3"/>
          <p:cNvSpPr>
            <a:spLocks noGrp="1" noChangeArrowheads="1"/>
          </p:cNvSpPr>
          <p:nvPr>
            <p:ph idx="1"/>
          </p:nvPr>
        </p:nvSpPr>
        <p:spPr>
          <a:xfrm>
            <a:off x="685800" y="1447800"/>
            <a:ext cx="7772400" cy="4114800"/>
          </a:xfrm>
        </p:spPr>
        <p:txBody>
          <a:bodyPr>
            <a:normAutofit/>
          </a:bodyPr>
          <a:lstStyle/>
          <a:p>
            <a:pPr algn="just" eaLnBrk="1" hangingPunct="1">
              <a:buFont typeface="Wingdings" pitchFamily="2" charset="2"/>
              <a:buChar char="q"/>
              <a:defRPr/>
            </a:pPr>
            <a:r>
              <a:rPr lang="en-US" sz="2800" dirty="0" err="1" smtClean="0">
                <a:latin typeface="Agency FB" pitchFamily="34" charset="0"/>
              </a:rPr>
              <a:t>Strategi</a:t>
            </a:r>
            <a:r>
              <a:rPr lang="en-US" sz="2800" dirty="0" smtClean="0">
                <a:latin typeface="Agency FB" pitchFamily="34" charset="0"/>
              </a:rPr>
              <a:t> </a:t>
            </a:r>
            <a:r>
              <a:rPr lang="en-US" sz="2800" dirty="0" err="1" smtClean="0">
                <a:latin typeface="Agency FB" pitchFamily="34" charset="0"/>
              </a:rPr>
              <a:t>operasi</a:t>
            </a:r>
            <a:r>
              <a:rPr lang="en-US" sz="2800" dirty="0" smtClean="0">
                <a:latin typeface="Agency FB" pitchFamily="34" charset="0"/>
              </a:rPr>
              <a:t> </a:t>
            </a:r>
            <a:r>
              <a:rPr lang="en-US" sz="2800" dirty="0" err="1" smtClean="0">
                <a:latin typeface="Agency FB" pitchFamily="34" charset="0"/>
              </a:rPr>
              <a:t>adalah</a:t>
            </a:r>
            <a:r>
              <a:rPr lang="en-US" sz="2800" dirty="0" smtClean="0">
                <a:latin typeface="Agency FB" pitchFamily="34" charset="0"/>
              </a:rPr>
              <a:t> </a:t>
            </a:r>
            <a:r>
              <a:rPr lang="en-US" sz="2800" dirty="0" err="1" smtClean="0">
                <a:latin typeface="Agency FB" pitchFamily="34" charset="0"/>
              </a:rPr>
              <a:t>suatu</a:t>
            </a:r>
            <a:r>
              <a:rPr lang="en-US" sz="2800" dirty="0" smtClean="0">
                <a:latin typeface="Agency FB" pitchFamily="34" charset="0"/>
              </a:rPr>
              <a:t> </a:t>
            </a:r>
            <a:r>
              <a:rPr lang="en-US" sz="2800" dirty="0" err="1" smtClean="0">
                <a:latin typeface="Agency FB" pitchFamily="34" charset="0"/>
              </a:rPr>
              <a:t>visi</a:t>
            </a:r>
            <a:r>
              <a:rPr lang="en-US" sz="2800" dirty="0" smtClean="0">
                <a:latin typeface="Agency FB" pitchFamily="34" charset="0"/>
              </a:rPr>
              <a:t> </a:t>
            </a:r>
            <a:r>
              <a:rPr lang="en-US" sz="2800" dirty="0" err="1" smtClean="0">
                <a:latin typeface="Agency FB" pitchFamily="34" charset="0"/>
              </a:rPr>
              <a:t>fungsi</a:t>
            </a:r>
            <a:r>
              <a:rPr lang="en-US" sz="2800" dirty="0" smtClean="0">
                <a:latin typeface="Agency FB" pitchFamily="34" charset="0"/>
              </a:rPr>
              <a:t> </a:t>
            </a:r>
            <a:r>
              <a:rPr lang="en-US" sz="2800" dirty="0" err="1" smtClean="0">
                <a:latin typeface="Agency FB" pitchFamily="34" charset="0"/>
              </a:rPr>
              <a:t>operasi</a:t>
            </a:r>
            <a:r>
              <a:rPr lang="en-US" sz="2800" dirty="0" smtClean="0">
                <a:latin typeface="Agency FB" pitchFamily="34" charset="0"/>
              </a:rPr>
              <a:t> yang </a:t>
            </a:r>
            <a:r>
              <a:rPr lang="en-US" sz="2800" dirty="0" err="1" smtClean="0">
                <a:latin typeface="Agency FB" pitchFamily="34" charset="0"/>
              </a:rPr>
              <a:t>menetapkan</a:t>
            </a:r>
            <a:r>
              <a:rPr lang="en-US" sz="2800" dirty="0" smtClean="0">
                <a:latin typeface="Agency FB" pitchFamily="34" charset="0"/>
              </a:rPr>
              <a:t> </a:t>
            </a:r>
            <a:r>
              <a:rPr lang="en-US" sz="2800" dirty="0" err="1" smtClean="0">
                <a:latin typeface="Agency FB" pitchFamily="34" charset="0"/>
              </a:rPr>
              <a:t>keseluruhan</a:t>
            </a:r>
            <a:r>
              <a:rPr lang="en-US" sz="2800" dirty="0" smtClean="0">
                <a:latin typeface="Agency FB" pitchFamily="34" charset="0"/>
              </a:rPr>
              <a:t> </a:t>
            </a:r>
            <a:r>
              <a:rPr lang="en-US" sz="2800" dirty="0" err="1" smtClean="0">
                <a:latin typeface="Agency FB" pitchFamily="34" charset="0"/>
              </a:rPr>
              <a:t>arah</a:t>
            </a:r>
            <a:r>
              <a:rPr lang="en-US" sz="2800" dirty="0" smtClean="0">
                <a:latin typeface="Agency FB" pitchFamily="34" charset="0"/>
              </a:rPr>
              <a:t> </a:t>
            </a:r>
            <a:r>
              <a:rPr lang="en-US" sz="2800" dirty="0" err="1" smtClean="0">
                <a:latin typeface="Agency FB" pitchFamily="34" charset="0"/>
              </a:rPr>
              <a:t>atau</a:t>
            </a:r>
            <a:r>
              <a:rPr lang="en-US" sz="2800" dirty="0" smtClean="0">
                <a:latin typeface="Agency FB" pitchFamily="34" charset="0"/>
              </a:rPr>
              <a:t> </a:t>
            </a:r>
            <a:r>
              <a:rPr lang="en-US" sz="2800" dirty="0" err="1" smtClean="0">
                <a:latin typeface="Agency FB" pitchFamily="34" charset="0"/>
              </a:rPr>
              <a:t>daya</a:t>
            </a:r>
            <a:r>
              <a:rPr lang="en-US" sz="2800" dirty="0" smtClean="0">
                <a:latin typeface="Agency FB" pitchFamily="34" charset="0"/>
              </a:rPr>
              <a:t> </a:t>
            </a:r>
            <a:r>
              <a:rPr lang="en-US" sz="2800" dirty="0" err="1" smtClean="0">
                <a:latin typeface="Agency FB" pitchFamily="34" charset="0"/>
              </a:rPr>
              <a:t>dorong</a:t>
            </a:r>
            <a:r>
              <a:rPr lang="en-US" sz="2800" dirty="0" smtClean="0">
                <a:latin typeface="Agency FB" pitchFamily="34" charset="0"/>
              </a:rPr>
              <a:t> </a:t>
            </a:r>
            <a:r>
              <a:rPr lang="en-US" sz="2800" dirty="0" err="1" smtClean="0">
                <a:latin typeface="Agency FB" pitchFamily="34" charset="0"/>
              </a:rPr>
              <a:t>untuk</a:t>
            </a:r>
            <a:r>
              <a:rPr lang="en-US" sz="2800" dirty="0" smtClean="0">
                <a:latin typeface="Agency FB" pitchFamily="34" charset="0"/>
              </a:rPr>
              <a:t> </a:t>
            </a:r>
            <a:r>
              <a:rPr lang="en-US" sz="2800" dirty="0" err="1" smtClean="0">
                <a:latin typeface="Agency FB" pitchFamily="34" charset="0"/>
              </a:rPr>
              <a:t>pengambilan</a:t>
            </a:r>
            <a:r>
              <a:rPr lang="en-US" sz="2800" dirty="0" smtClean="0">
                <a:latin typeface="Agency FB" pitchFamily="34" charset="0"/>
              </a:rPr>
              <a:t> </a:t>
            </a:r>
            <a:r>
              <a:rPr lang="en-US" sz="2800" dirty="0" err="1" smtClean="0">
                <a:latin typeface="Agency FB" pitchFamily="34" charset="0"/>
              </a:rPr>
              <a:t>keputusan</a:t>
            </a:r>
            <a:r>
              <a:rPr lang="en-US" sz="2800" dirty="0" smtClean="0">
                <a:latin typeface="Agency FB" pitchFamily="34" charset="0"/>
              </a:rPr>
              <a:t>. </a:t>
            </a:r>
            <a:r>
              <a:rPr lang="en-US" sz="2800" dirty="0" err="1" smtClean="0">
                <a:latin typeface="Agency FB" pitchFamily="34" charset="0"/>
              </a:rPr>
              <a:t>Visi</a:t>
            </a:r>
            <a:r>
              <a:rPr lang="en-US" sz="2800" dirty="0" smtClean="0">
                <a:latin typeface="Agency FB" pitchFamily="34" charset="0"/>
              </a:rPr>
              <a:t> </a:t>
            </a:r>
            <a:r>
              <a:rPr lang="en-US" sz="2800" dirty="0" err="1" smtClean="0">
                <a:latin typeface="Agency FB" pitchFamily="34" charset="0"/>
              </a:rPr>
              <a:t>ini</a:t>
            </a:r>
            <a:r>
              <a:rPr lang="en-US" sz="2800" dirty="0" smtClean="0">
                <a:latin typeface="Agency FB" pitchFamily="34" charset="0"/>
              </a:rPr>
              <a:t> </a:t>
            </a:r>
            <a:r>
              <a:rPr lang="en-US" sz="2800" dirty="0" err="1" smtClean="0">
                <a:latin typeface="Agency FB" pitchFamily="34" charset="0"/>
              </a:rPr>
              <a:t>harus</a:t>
            </a:r>
            <a:r>
              <a:rPr lang="en-US" sz="2800" dirty="0" smtClean="0">
                <a:latin typeface="Agency FB" pitchFamily="34" charset="0"/>
              </a:rPr>
              <a:t> </a:t>
            </a:r>
            <a:r>
              <a:rPr lang="en-US" sz="2800" dirty="0" err="1" smtClean="0">
                <a:latin typeface="Agency FB" pitchFamily="34" charset="0"/>
              </a:rPr>
              <a:t>diintegrasikan</a:t>
            </a:r>
            <a:r>
              <a:rPr lang="en-US" sz="2800" dirty="0" smtClean="0">
                <a:latin typeface="Agency FB" pitchFamily="34" charset="0"/>
              </a:rPr>
              <a:t> </a:t>
            </a:r>
            <a:r>
              <a:rPr lang="en-US" sz="2800" dirty="0" err="1" smtClean="0">
                <a:latin typeface="Agency FB" pitchFamily="34" charset="0"/>
              </a:rPr>
              <a:t>dengan</a:t>
            </a:r>
            <a:r>
              <a:rPr lang="en-US" sz="2800" dirty="0" smtClean="0">
                <a:latin typeface="Agency FB" pitchFamily="34" charset="0"/>
              </a:rPr>
              <a:t> </a:t>
            </a:r>
            <a:r>
              <a:rPr lang="en-US" sz="2800" dirty="0" err="1" smtClean="0">
                <a:latin typeface="Agency FB" pitchFamily="34" charset="0"/>
              </a:rPr>
              <a:t>strategi</a:t>
            </a:r>
            <a:r>
              <a:rPr lang="en-US" sz="2800" dirty="0" smtClean="0">
                <a:latin typeface="Agency FB" pitchFamily="34" charset="0"/>
              </a:rPr>
              <a:t> </a:t>
            </a:r>
            <a:r>
              <a:rPr lang="en-US" sz="2800" dirty="0" err="1" smtClean="0">
                <a:latin typeface="Agency FB" pitchFamily="34" charset="0"/>
              </a:rPr>
              <a:t>bisnis</a:t>
            </a:r>
            <a:r>
              <a:rPr lang="en-US" sz="2800" dirty="0" smtClean="0">
                <a:latin typeface="Agency FB" pitchFamily="34" charset="0"/>
              </a:rPr>
              <a:t>, </a:t>
            </a:r>
            <a:r>
              <a:rPr lang="en-US" sz="2800" dirty="0" err="1" smtClean="0">
                <a:latin typeface="Agency FB" pitchFamily="34" charset="0"/>
              </a:rPr>
              <a:t>dan</a:t>
            </a:r>
            <a:r>
              <a:rPr lang="en-US" sz="2800" dirty="0" smtClean="0">
                <a:latin typeface="Agency FB" pitchFamily="34" charset="0"/>
              </a:rPr>
              <a:t> </a:t>
            </a:r>
            <a:r>
              <a:rPr lang="en-US" sz="2800" dirty="0" err="1" smtClean="0">
                <a:latin typeface="Agency FB" pitchFamily="34" charset="0"/>
              </a:rPr>
              <a:t>seringkali</a:t>
            </a:r>
            <a:r>
              <a:rPr lang="en-US" sz="2800" dirty="0" smtClean="0">
                <a:latin typeface="Agency FB" pitchFamily="34" charset="0"/>
              </a:rPr>
              <a:t> </a:t>
            </a:r>
            <a:r>
              <a:rPr lang="en-US" sz="2800" dirty="0" err="1" smtClean="0">
                <a:latin typeface="Agency FB" pitchFamily="34" charset="0"/>
              </a:rPr>
              <a:t>direflesikan</a:t>
            </a:r>
            <a:r>
              <a:rPr lang="en-US" sz="2800" dirty="0" smtClean="0">
                <a:latin typeface="Agency FB" pitchFamily="34" charset="0"/>
              </a:rPr>
              <a:t> </a:t>
            </a:r>
            <a:r>
              <a:rPr lang="en-US" sz="2800" dirty="0" err="1" smtClean="0">
                <a:latin typeface="Agency FB" pitchFamily="34" charset="0"/>
              </a:rPr>
              <a:t>pada</a:t>
            </a:r>
            <a:r>
              <a:rPr lang="en-US" sz="2800" dirty="0" smtClean="0">
                <a:latin typeface="Agency FB" pitchFamily="34" charset="0"/>
              </a:rPr>
              <a:t> </a:t>
            </a:r>
            <a:r>
              <a:rPr lang="en-US" sz="2800" dirty="0" err="1" smtClean="0">
                <a:latin typeface="Agency FB" pitchFamily="34" charset="0"/>
              </a:rPr>
              <a:t>perencanaan</a:t>
            </a:r>
            <a:r>
              <a:rPr lang="en-US" sz="2800" dirty="0" smtClean="0">
                <a:latin typeface="Agency FB" pitchFamily="34" charset="0"/>
              </a:rPr>
              <a:t> formal. </a:t>
            </a:r>
            <a:r>
              <a:rPr lang="en-US" sz="2800" dirty="0" err="1" smtClean="0">
                <a:latin typeface="Agency FB" pitchFamily="34" charset="0"/>
              </a:rPr>
              <a:t>Strategi</a:t>
            </a:r>
            <a:r>
              <a:rPr lang="en-US" sz="2800" dirty="0" smtClean="0">
                <a:latin typeface="Agency FB" pitchFamily="34" charset="0"/>
              </a:rPr>
              <a:t> </a:t>
            </a:r>
            <a:r>
              <a:rPr lang="en-US" sz="2800" dirty="0" err="1" smtClean="0">
                <a:latin typeface="Agency FB" pitchFamily="34" charset="0"/>
              </a:rPr>
              <a:t>operasi</a:t>
            </a:r>
            <a:r>
              <a:rPr lang="en-US" sz="2800" dirty="0" smtClean="0">
                <a:latin typeface="Agency FB" pitchFamily="34" charset="0"/>
              </a:rPr>
              <a:t> </a:t>
            </a:r>
            <a:r>
              <a:rPr lang="en-US" sz="2800" dirty="0" err="1" smtClean="0">
                <a:latin typeface="Agency FB" pitchFamily="34" charset="0"/>
              </a:rPr>
              <a:t>seharusnya</a:t>
            </a:r>
            <a:r>
              <a:rPr lang="en-US" sz="2800" dirty="0" smtClean="0">
                <a:latin typeface="Agency FB" pitchFamily="34" charset="0"/>
              </a:rPr>
              <a:t> </a:t>
            </a:r>
            <a:r>
              <a:rPr lang="en-US" sz="2800" dirty="0" err="1" smtClean="0">
                <a:latin typeface="Agency FB" pitchFamily="34" charset="0"/>
              </a:rPr>
              <a:t>menghasilkan</a:t>
            </a:r>
            <a:r>
              <a:rPr lang="en-US" sz="2800" dirty="0" smtClean="0">
                <a:latin typeface="Agency FB" pitchFamily="34" charset="0"/>
              </a:rPr>
              <a:t> </a:t>
            </a:r>
            <a:r>
              <a:rPr lang="en-US" sz="2800" dirty="0" err="1" smtClean="0">
                <a:latin typeface="Agency FB" pitchFamily="34" charset="0"/>
              </a:rPr>
              <a:t>suatu</a:t>
            </a:r>
            <a:r>
              <a:rPr lang="en-US" sz="2800" dirty="0" smtClean="0">
                <a:latin typeface="Agency FB" pitchFamily="34" charset="0"/>
              </a:rPr>
              <a:t> </a:t>
            </a:r>
            <a:r>
              <a:rPr lang="en-US" sz="2800" dirty="0" err="1" smtClean="0">
                <a:latin typeface="Agency FB" pitchFamily="34" charset="0"/>
              </a:rPr>
              <a:t>pola</a:t>
            </a:r>
            <a:r>
              <a:rPr lang="en-US" sz="2800" dirty="0" smtClean="0">
                <a:latin typeface="Agency FB" pitchFamily="34" charset="0"/>
              </a:rPr>
              <a:t> </a:t>
            </a:r>
            <a:r>
              <a:rPr lang="en-US" sz="2800" dirty="0" err="1" smtClean="0">
                <a:latin typeface="Agency FB" pitchFamily="34" charset="0"/>
              </a:rPr>
              <a:t>pengambilan</a:t>
            </a:r>
            <a:r>
              <a:rPr lang="en-US" sz="2800" dirty="0" smtClean="0">
                <a:latin typeface="Agency FB" pitchFamily="34" charset="0"/>
              </a:rPr>
              <a:t> </a:t>
            </a:r>
            <a:r>
              <a:rPr lang="en-US" sz="2800" dirty="0" err="1" smtClean="0">
                <a:latin typeface="Agency FB" pitchFamily="34" charset="0"/>
              </a:rPr>
              <a:t>keputusan</a:t>
            </a:r>
            <a:r>
              <a:rPr lang="en-US" sz="2800" dirty="0" smtClean="0">
                <a:latin typeface="Agency FB" pitchFamily="34" charset="0"/>
              </a:rPr>
              <a:t> </a:t>
            </a:r>
            <a:r>
              <a:rPr lang="en-US" sz="2800" dirty="0" err="1" smtClean="0">
                <a:latin typeface="Agency FB" pitchFamily="34" charset="0"/>
              </a:rPr>
              <a:t>operasi</a:t>
            </a:r>
            <a:r>
              <a:rPr lang="en-US" sz="2800" dirty="0" smtClean="0">
                <a:latin typeface="Agency FB" pitchFamily="34" charset="0"/>
              </a:rPr>
              <a:t> yang </a:t>
            </a:r>
            <a:r>
              <a:rPr lang="en-US" sz="2800" dirty="0" err="1" smtClean="0">
                <a:latin typeface="Agency FB" pitchFamily="34" charset="0"/>
              </a:rPr>
              <a:t>konsisten</a:t>
            </a:r>
            <a:r>
              <a:rPr lang="en-US" sz="2800" dirty="0" smtClean="0">
                <a:latin typeface="Agency FB" pitchFamily="34" charset="0"/>
              </a:rPr>
              <a:t> </a:t>
            </a:r>
            <a:r>
              <a:rPr lang="en-US" sz="2800" dirty="0" err="1" smtClean="0">
                <a:latin typeface="Agency FB" pitchFamily="34" charset="0"/>
              </a:rPr>
              <a:t>dan</a:t>
            </a:r>
            <a:r>
              <a:rPr lang="en-US" sz="2800" dirty="0" smtClean="0">
                <a:latin typeface="Agency FB" pitchFamily="34" charset="0"/>
              </a:rPr>
              <a:t> </a:t>
            </a:r>
            <a:r>
              <a:rPr lang="en-US" sz="2800" dirty="0" err="1" smtClean="0">
                <a:latin typeface="Agency FB" pitchFamily="34" charset="0"/>
              </a:rPr>
              <a:t>suatu</a:t>
            </a:r>
            <a:r>
              <a:rPr lang="en-US" sz="2800" dirty="0" smtClean="0">
                <a:latin typeface="Agency FB" pitchFamily="34" charset="0"/>
              </a:rPr>
              <a:t> </a:t>
            </a:r>
            <a:r>
              <a:rPr lang="en-US" sz="2800" dirty="0" err="1" smtClean="0">
                <a:latin typeface="Agency FB" pitchFamily="34" charset="0"/>
              </a:rPr>
              <a:t>keunggulan</a:t>
            </a:r>
            <a:r>
              <a:rPr lang="en-US" sz="2800" dirty="0" smtClean="0">
                <a:latin typeface="Agency FB" pitchFamily="34" charset="0"/>
              </a:rPr>
              <a:t> </a:t>
            </a:r>
            <a:r>
              <a:rPr lang="en-US" sz="2800" dirty="0" err="1" smtClean="0">
                <a:latin typeface="Agency FB" pitchFamily="34" charset="0"/>
              </a:rPr>
              <a:t>bersaing</a:t>
            </a:r>
            <a:r>
              <a:rPr lang="en-US" sz="2800" dirty="0" smtClean="0">
                <a:latin typeface="Agency FB" pitchFamily="34" charset="0"/>
              </a:rPr>
              <a:t> </a:t>
            </a:r>
            <a:r>
              <a:rPr lang="en-US" sz="2800" dirty="0" err="1" smtClean="0">
                <a:latin typeface="Agency FB" pitchFamily="34" charset="0"/>
              </a:rPr>
              <a:t>bagi</a:t>
            </a:r>
            <a:r>
              <a:rPr lang="en-US" sz="2800" dirty="0" smtClean="0">
                <a:latin typeface="Agency FB" pitchFamily="34" charset="0"/>
              </a:rPr>
              <a:t> </a:t>
            </a:r>
            <a:r>
              <a:rPr lang="en-US" sz="2800" dirty="0" err="1" smtClean="0">
                <a:latin typeface="Agency FB" pitchFamily="34" charset="0"/>
              </a:rPr>
              <a:t>perusahaan</a:t>
            </a:r>
            <a:r>
              <a:rPr lang="en-US" sz="2800" dirty="0" smtClean="0">
                <a:latin typeface="Agency FB" pitchFamily="34" charset="0"/>
              </a:rPr>
              <a:t>.</a:t>
            </a:r>
          </a:p>
        </p:txBody>
      </p:sp>
      <p:sp>
        <p:nvSpPr>
          <p:cNvPr id="4" name="Slide Number Placeholder 5"/>
          <p:cNvSpPr>
            <a:spLocks noGrp="1"/>
          </p:cNvSpPr>
          <p:nvPr>
            <p:ph type="sldNum" sz="quarter" idx="12"/>
          </p:nvPr>
        </p:nvSpPr>
        <p:spPr/>
        <p:txBody>
          <a:bodyPr/>
          <a:lstStyle/>
          <a:p>
            <a:pPr>
              <a:defRPr/>
            </a:pPr>
            <a:fld id="{A1C5AFD4-20EB-4ED2-8CD3-F6CA42518B20}" type="slidenum">
              <a:rPr lang="en-US"/>
              <a:pPr>
                <a:defRPr/>
              </a:pPr>
              <a:t>8</a:t>
            </a:fld>
            <a:endParaRPr lang="en-US"/>
          </a:p>
        </p:txBody>
      </p:sp>
    </p:spTree>
    <p:extLst>
      <p:ext uri="{BB962C8B-B14F-4D97-AF65-F5344CB8AC3E}">
        <p14:creationId xmlns:p14="http://schemas.microsoft.com/office/powerpoint/2010/main" val="329163562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idx="1"/>
          </p:nvPr>
        </p:nvSpPr>
        <p:spPr>
          <a:xfrm>
            <a:off x="685800" y="1981200"/>
            <a:ext cx="7772400" cy="4114800"/>
          </a:xfrm>
        </p:spPr>
        <p:txBody>
          <a:bodyPr/>
          <a:lstStyle/>
          <a:p>
            <a:pPr lvl="1" indent="-687388" algn="just">
              <a:lnSpc>
                <a:spcPct val="90000"/>
              </a:lnSpc>
              <a:buFont typeface="Wingdings" pitchFamily="2" charset="2"/>
              <a:buChar char="q"/>
              <a:defRPr/>
            </a:pPr>
            <a:r>
              <a:rPr lang="en-US" dirty="0" err="1" smtClean="0">
                <a:latin typeface="Agency FB" pitchFamily="34" charset="0"/>
              </a:rPr>
              <a:t>Suatu</a:t>
            </a:r>
            <a:r>
              <a:rPr lang="en-US" dirty="0" smtClean="0">
                <a:latin typeface="Agency FB" pitchFamily="34" charset="0"/>
              </a:rPr>
              <a:t> </a:t>
            </a:r>
            <a:r>
              <a:rPr lang="en-US" dirty="0" err="1" smtClean="0">
                <a:latin typeface="Agency FB" pitchFamily="34" charset="0"/>
              </a:rPr>
              <a:t>pandangan</a:t>
            </a:r>
            <a:r>
              <a:rPr lang="en-US" dirty="0" smtClean="0">
                <a:latin typeface="Agency FB" pitchFamily="34" charset="0"/>
              </a:rPr>
              <a:t> </a:t>
            </a:r>
            <a:r>
              <a:rPr lang="en-US" dirty="0" err="1" smtClean="0">
                <a:latin typeface="Agency FB" pitchFamily="34" charset="0"/>
              </a:rPr>
              <a:t>bagi</a:t>
            </a:r>
            <a:r>
              <a:rPr lang="en-US" dirty="0" smtClean="0">
                <a:latin typeface="Agency FB" pitchFamily="34" charset="0"/>
              </a:rPr>
              <a:t> </a:t>
            </a:r>
            <a:r>
              <a:rPr lang="en-US" dirty="0" err="1" smtClean="0">
                <a:latin typeface="Agency FB" pitchFamily="34" charset="0"/>
              </a:rPr>
              <a:t>fungsi</a:t>
            </a:r>
            <a:r>
              <a:rPr lang="en-US" dirty="0" smtClean="0">
                <a:latin typeface="Agency FB" pitchFamily="34" charset="0"/>
              </a:rPr>
              <a:t> </a:t>
            </a:r>
            <a:r>
              <a:rPr lang="en-US" dirty="0" err="1" smtClean="0">
                <a:latin typeface="Agency FB" pitchFamily="34" charset="0"/>
              </a:rPr>
              <a:t>operasi</a:t>
            </a:r>
            <a:r>
              <a:rPr lang="en-US" dirty="0" smtClean="0">
                <a:latin typeface="Agency FB" pitchFamily="34" charset="0"/>
              </a:rPr>
              <a:t> yang </a:t>
            </a:r>
            <a:r>
              <a:rPr lang="en-US" dirty="0" err="1" smtClean="0">
                <a:latin typeface="Agency FB" pitchFamily="34" charset="0"/>
              </a:rPr>
              <a:t>dapat</a:t>
            </a:r>
            <a:r>
              <a:rPr lang="en-US" dirty="0" smtClean="0">
                <a:latin typeface="Agency FB" pitchFamily="34" charset="0"/>
              </a:rPr>
              <a:t> </a:t>
            </a:r>
            <a:r>
              <a:rPr lang="en-US" dirty="0" err="1" smtClean="0">
                <a:latin typeface="Agency FB" pitchFamily="34" charset="0"/>
              </a:rPr>
              <a:t>mengarahakan</a:t>
            </a:r>
            <a:r>
              <a:rPr lang="en-US" dirty="0" smtClean="0">
                <a:latin typeface="Agency FB" pitchFamily="34" charset="0"/>
              </a:rPr>
              <a:t> </a:t>
            </a:r>
            <a:r>
              <a:rPr lang="en-US" dirty="0" err="1" smtClean="0">
                <a:latin typeface="Agency FB" pitchFamily="34" charset="0"/>
              </a:rPr>
              <a:t>pengambilan</a:t>
            </a:r>
            <a:r>
              <a:rPr lang="en-US" dirty="0" smtClean="0">
                <a:latin typeface="Agency FB" pitchFamily="34" charset="0"/>
              </a:rPr>
              <a:t> </a:t>
            </a:r>
            <a:r>
              <a:rPr lang="en-US" dirty="0" err="1" smtClean="0">
                <a:latin typeface="Agency FB" pitchFamily="34" charset="0"/>
              </a:rPr>
              <a:t>keputusan</a:t>
            </a:r>
            <a:r>
              <a:rPr lang="en-US" dirty="0" smtClean="0">
                <a:latin typeface="Agency FB" pitchFamily="34" charset="0"/>
              </a:rPr>
              <a:t>.</a:t>
            </a:r>
          </a:p>
          <a:p>
            <a:pPr lvl="1" indent="-687388" algn="just">
              <a:lnSpc>
                <a:spcPct val="90000"/>
              </a:lnSpc>
              <a:buFont typeface="Wingdings" pitchFamily="2" charset="2"/>
              <a:buChar char="q"/>
              <a:defRPr/>
            </a:pPr>
            <a:r>
              <a:rPr lang="en-US" dirty="0" err="1" smtClean="0">
                <a:latin typeface="Agency FB" pitchFamily="34" charset="0"/>
              </a:rPr>
              <a:t>Tujuannya</a:t>
            </a:r>
            <a:r>
              <a:rPr lang="en-US" dirty="0" smtClean="0">
                <a:latin typeface="Agency FB" pitchFamily="34" charset="0"/>
              </a:rPr>
              <a:t> </a:t>
            </a:r>
            <a:r>
              <a:rPr lang="en-US" dirty="0" err="1" smtClean="0">
                <a:latin typeface="Agency FB" pitchFamily="34" charset="0"/>
              </a:rPr>
              <a:t>adalah</a:t>
            </a:r>
            <a:r>
              <a:rPr lang="en-US" dirty="0" smtClean="0">
                <a:latin typeface="Agency FB" pitchFamily="34" charset="0"/>
              </a:rPr>
              <a:t> </a:t>
            </a:r>
            <a:r>
              <a:rPr lang="en-US" dirty="0" err="1" smtClean="0">
                <a:latin typeface="Agency FB" pitchFamily="34" charset="0"/>
              </a:rPr>
              <a:t>menghubungkan</a:t>
            </a:r>
            <a:r>
              <a:rPr lang="en-US" dirty="0" smtClean="0">
                <a:latin typeface="Agency FB" pitchFamily="34" charset="0"/>
              </a:rPr>
              <a:t> </a:t>
            </a:r>
            <a:r>
              <a:rPr lang="en-US" dirty="0" err="1" smtClean="0">
                <a:latin typeface="Agency FB" pitchFamily="34" charset="0"/>
              </a:rPr>
              <a:t>strategi</a:t>
            </a:r>
            <a:r>
              <a:rPr lang="en-US" dirty="0" smtClean="0">
                <a:latin typeface="Agency FB" pitchFamily="34" charset="0"/>
              </a:rPr>
              <a:t> </a:t>
            </a:r>
            <a:r>
              <a:rPr lang="en-US" dirty="0" err="1" smtClean="0">
                <a:latin typeface="Agency FB" pitchFamily="34" charset="0"/>
              </a:rPr>
              <a:t>bisnis</a:t>
            </a:r>
            <a:r>
              <a:rPr lang="en-US" dirty="0" smtClean="0">
                <a:latin typeface="Agency FB" pitchFamily="34" charset="0"/>
              </a:rPr>
              <a:t> </a:t>
            </a:r>
            <a:r>
              <a:rPr lang="en-US" dirty="0" err="1" smtClean="0">
                <a:latin typeface="Agency FB" pitchFamily="34" charset="0"/>
              </a:rPr>
              <a:t>dengan</a:t>
            </a:r>
            <a:r>
              <a:rPr lang="en-US" dirty="0" smtClean="0">
                <a:latin typeface="Agency FB" pitchFamily="34" charset="0"/>
              </a:rPr>
              <a:t> </a:t>
            </a:r>
            <a:r>
              <a:rPr lang="en-US" dirty="0" err="1" smtClean="0">
                <a:latin typeface="Agency FB" pitchFamily="34" charset="0"/>
              </a:rPr>
              <a:t>pengambilan</a:t>
            </a:r>
            <a:r>
              <a:rPr lang="en-US" dirty="0" smtClean="0">
                <a:latin typeface="Agency FB" pitchFamily="34" charset="0"/>
              </a:rPr>
              <a:t> </a:t>
            </a:r>
            <a:r>
              <a:rPr lang="en-US" dirty="0" err="1" smtClean="0">
                <a:latin typeface="Agency FB" pitchFamily="34" charset="0"/>
              </a:rPr>
              <a:t>keputusan</a:t>
            </a:r>
            <a:r>
              <a:rPr lang="en-US" dirty="0" smtClean="0">
                <a:latin typeface="Agency FB" pitchFamily="34" charset="0"/>
              </a:rPr>
              <a:t> </a:t>
            </a:r>
            <a:r>
              <a:rPr lang="en-US" dirty="0" err="1" smtClean="0">
                <a:latin typeface="Agency FB" pitchFamily="34" charset="0"/>
              </a:rPr>
              <a:t>dalam</a:t>
            </a:r>
            <a:r>
              <a:rPr lang="en-US" dirty="0" smtClean="0">
                <a:latin typeface="Agency FB" pitchFamily="34" charset="0"/>
              </a:rPr>
              <a:t> </a:t>
            </a:r>
            <a:r>
              <a:rPr lang="en-US" dirty="0" err="1" smtClean="0">
                <a:latin typeface="Agency FB" pitchFamily="34" charset="0"/>
              </a:rPr>
              <a:t>operasi</a:t>
            </a:r>
            <a:r>
              <a:rPr lang="en-US" dirty="0" smtClean="0">
                <a:latin typeface="Agency FB" pitchFamily="34" charset="0"/>
              </a:rPr>
              <a:t>.</a:t>
            </a:r>
          </a:p>
          <a:p>
            <a:pPr lvl="1" indent="-687388" algn="just">
              <a:lnSpc>
                <a:spcPct val="90000"/>
              </a:lnSpc>
              <a:buFont typeface="Wingdings" pitchFamily="2" charset="2"/>
              <a:buChar char="q"/>
              <a:defRPr/>
            </a:pPr>
            <a:r>
              <a:rPr lang="en-US" dirty="0" err="1" smtClean="0">
                <a:latin typeface="Agency FB" pitchFamily="34" charset="0"/>
              </a:rPr>
              <a:t>Hasilnya</a:t>
            </a:r>
            <a:r>
              <a:rPr lang="en-US" dirty="0" smtClean="0">
                <a:latin typeface="Agency FB" pitchFamily="34" charset="0"/>
              </a:rPr>
              <a:t> </a:t>
            </a:r>
            <a:r>
              <a:rPr lang="en-US" dirty="0" err="1" smtClean="0">
                <a:latin typeface="Agency FB" pitchFamily="34" charset="0"/>
              </a:rPr>
              <a:t>harus</a:t>
            </a:r>
            <a:r>
              <a:rPr lang="en-US" dirty="0" smtClean="0">
                <a:latin typeface="Agency FB" pitchFamily="34" charset="0"/>
              </a:rPr>
              <a:t> </a:t>
            </a:r>
            <a:r>
              <a:rPr lang="en-US" dirty="0" err="1" smtClean="0">
                <a:latin typeface="Agency FB" pitchFamily="34" charset="0"/>
              </a:rPr>
              <a:t>merupakan</a:t>
            </a:r>
            <a:r>
              <a:rPr lang="en-US" dirty="0" smtClean="0">
                <a:latin typeface="Agency FB" pitchFamily="34" charset="0"/>
              </a:rPr>
              <a:t> </a:t>
            </a:r>
            <a:r>
              <a:rPr lang="en-US" dirty="0" err="1" smtClean="0">
                <a:latin typeface="Agency FB" pitchFamily="34" charset="0"/>
              </a:rPr>
              <a:t>suatu</a:t>
            </a:r>
            <a:r>
              <a:rPr lang="en-US" dirty="0" smtClean="0">
                <a:latin typeface="Agency FB" pitchFamily="34" charset="0"/>
              </a:rPr>
              <a:t> </a:t>
            </a:r>
            <a:r>
              <a:rPr lang="en-US" dirty="0" err="1" smtClean="0">
                <a:latin typeface="Agency FB" pitchFamily="34" charset="0"/>
              </a:rPr>
              <a:t>pola</a:t>
            </a:r>
            <a:r>
              <a:rPr lang="en-US" dirty="0" smtClean="0">
                <a:latin typeface="Agency FB" pitchFamily="34" charset="0"/>
              </a:rPr>
              <a:t> </a:t>
            </a:r>
            <a:r>
              <a:rPr lang="en-US" dirty="0" err="1" smtClean="0">
                <a:latin typeface="Agency FB" pitchFamily="34" charset="0"/>
              </a:rPr>
              <a:t>pengambilan</a:t>
            </a:r>
            <a:r>
              <a:rPr lang="en-US" dirty="0" smtClean="0">
                <a:latin typeface="Agency FB" pitchFamily="34" charset="0"/>
              </a:rPr>
              <a:t> </a:t>
            </a:r>
            <a:r>
              <a:rPr lang="en-US" dirty="0" err="1" smtClean="0">
                <a:latin typeface="Agency FB" pitchFamily="34" charset="0"/>
              </a:rPr>
              <a:t>keputusan</a:t>
            </a:r>
            <a:r>
              <a:rPr lang="en-US" dirty="0" smtClean="0">
                <a:latin typeface="Agency FB" pitchFamily="34" charset="0"/>
              </a:rPr>
              <a:t> yang </a:t>
            </a:r>
            <a:r>
              <a:rPr lang="en-US" dirty="0" err="1" smtClean="0">
                <a:latin typeface="Agency FB" pitchFamily="34" charset="0"/>
              </a:rPr>
              <a:t>konsisten</a:t>
            </a:r>
            <a:r>
              <a:rPr lang="en-US" dirty="0" smtClean="0">
                <a:latin typeface="Agency FB" pitchFamily="34" charset="0"/>
              </a:rPr>
              <a:t>.</a:t>
            </a:r>
          </a:p>
        </p:txBody>
      </p:sp>
      <p:sp>
        <p:nvSpPr>
          <p:cNvPr id="4" name="Slide Number Placeholder 5"/>
          <p:cNvSpPr>
            <a:spLocks noGrp="1"/>
          </p:cNvSpPr>
          <p:nvPr>
            <p:ph type="sldNum" sz="quarter" idx="12"/>
          </p:nvPr>
        </p:nvSpPr>
        <p:spPr/>
        <p:txBody>
          <a:bodyPr/>
          <a:lstStyle/>
          <a:p>
            <a:pPr>
              <a:defRPr/>
            </a:pPr>
            <a:fld id="{464F6107-6667-4C9E-B1B5-DCFD959320B7}" type="slidenum">
              <a:rPr lang="en-US"/>
              <a:pPr>
                <a:defRPr/>
              </a:pPr>
              <a:t>9</a:t>
            </a:fld>
            <a:endParaRPr lang="en-US"/>
          </a:p>
        </p:txBody>
      </p:sp>
      <p:sp>
        <p:nvSpPr>
          <p:cNvPr id="6" name="Rectangle 2"/>
          <p:cNvSpPr txBox="1">
            <a:spLocks noChangeArrowheads="1"/>
          </p:cNvSpPr>
          <p:nvPr/>
        </p:nvSpPr>
        <p:spPr>
          <a:xfrm>
            <a:off x="10332" y="0"/>
            <a:ext cx="9133668" cy="914400"/>
          </a:xfrm>
          <a:prstGeom prst="rect">
            <a:avLst/>
          </a:prstGeom>
          <a:solidFill>
            <a:schemeClr val="tx2">
              <a:lumMod val="5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defRPr/>
            </a:pPr>
            <a:r>
              <a:rPr lang="en-US" sz="3600" b="1" smtClean="0">
                <a:solidFill>
                  <a:schemeClr val="bg1"/>
                </a:solidFill>
                <a:latin typeface="Agency FB" pitchFamily="34" charset="0"/>
              </a:rPr>
              <a:t>Strategi Operasi</a:t>
            </a:r>
            <a:endParaRPr lang="en-US" sz="4800" b="1" dirty="0">
              <a:solidFill>
                <a:schemeClr val="bg1"/>
              </a:solidFill>
              <a:latin typeface="Agency FB" pitchFamily="34" charset="0"/>
            </a:endParaRPr>
          </a:p>
        </p:txBody>
      </p:sp>
    </p:spTree>
    <p:extLst>
      <p:ext uri="{BB962C8B-B14F-4D97-AF65-F5344CB8AC3E}">
        <p14:creationId xmlns:p14="http://schemas.microsoft.com/office/powerpoint/2010/main" val="3994924097"/>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614</Words>
  <Application>Microsoft Office PowerPoint</Application>
  <PresentationFormat>On-screen Show (4:3)</PresentationFormat>
  <Paragraphs>186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Fungsi, Sistem dan Strategi Operasi  dalam Organisasi   RZ Abdul Aziz IBI Darmajaya</vt:lpstr>
      <vt:lpstr>Fungsi operasi dalam organisasi</vt:lpstr>
      <vt:lpstr>Sistem operasi untuk pertanian dan perternakan</vt:lpstr>
      <vt:lpstr>Sistem operasi pada toko serba ada</vt:lpstr>
      <vt:lpstr>Proses Konversi /Transformasi</vt:lpstr>
      <vt:lpstr>Tanggung Jawab Manajemen Operasi</vt:lpstr>
      <vt:lpstr>PowerPoint Presentation</vt:lpstr>
      <vt:lpstr>Strategi Operasi</vt:lpstr>
      <vt:lpstr>PowerPoint Presentation</vt:lpstr>
      <vt:lpstr>PowerPoint Presentation</vt:lpstr>
      <vt:lpstr>Keputusan Desain dan Pemanfaatan  dalam Operasi  </vt:lpstr>
      <vt:lpstr>Keputusan Desain dan Pemanfaatan  dalam Operasi  </vt:lpstr>
      <vt:lpstr>Keputusan Desain dan Pemanfaatan  dalam Operasi  </vt:lpstr>
      <vt:lpstr>Sasaran dalam operasi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Fungsi Operasi dalam Organisasi  dan  Sistem Operasi  RZ Abdul Aziz IBI Darmajaya</dc:title>
  <dc:creator>abdurrahman</dc:creator>
  <cp:lastModifiedBy>abdurrahman</cp:lastModifiedBy>
  <cp:revision>2</cp:revision>
  <dcterms:created xsi:type="dcterms:W3CDTF">2013-09-12T04:01:22Z</dcterms:created>
  <dcterms:modified xsi:type="dcterms:W3CDTF">2013-09-12T04:16:41Z</dcterms:modified>
</cp:coreProperties>
</file>