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I/T2Nx19Rf0qQ20WeSM3g==" hashData="SACeGeog3Bg2xBmxd0RvpniJJ2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0956D21-6779-43FE-A72F-9C7662025FBF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43AE07-4D09-4203-BF94-3358D72A10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49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1C1401-206F-4D4B-AE1D-54BED6F7C3BA}" type="slidenum">
              <a:rPr lang="en-US" altLang="ja-JP" smtClean="0">
                <a:latin typeface="Calibri" pitchFamily="34" charset="0"/>
              </a:rPr>
              <a:pPr eaLnBrk="1" hangingPunct="1"/>
              <a:t>2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>
                <a:latin typeface="+mn-lt"/>
              </a:rPr>
              <a:t>rev. ....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8435BE-9705-4E6A-B62D-5D8D65249B8D}" type="slidenum">
              <a:rPr lang="en-US" altLang="ja-JP" smtClean="0">
                <a:latin typeface="Calibri" pitchFamily="34" charset="0"/>
              </a:rPr>
              <a:pPr eaLnBrk="1" hangingPunct="1"/>
              <a:t>6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>
                <a:latin typeface="+mn-lt"/>
              </a:rPr>
              <a:t>rev. ....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BF32AE-21EA-43F2-939D-FCD52EC8A43F}" type="slidenum">
              <a:rPr lang="en-US" altLang="ja-JP" smtClean="0">
                <a:latin typeface="Calibri" pitchFamily="34" charset="0"/>
              </a:rPr>
              <a:pPr eaLnBrk="1" hangingPunct="1"/>
              <a:t>7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>
                <a:latin typeface="+mn-lt"/>
              </a:rPr>
              <a:t>rev. ....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E0C099-F703-4948-BE0B-5D41B7807079}" type="slidenum">
              <a:rPr lang="en-US" altLang="ja-JP" smtClean="0">
                <a:latin typeface="Calibri" pitchFamily="34" charset="0"/>
              </a:rPr>
              <a:pPr eaLnBrk="1" hangingPunct="1"/>
              <a:t>8</a:t>
            </a:fld>
            <a:endParaRPr lang="en-US" altLang="ja-JP" smtClean="0">
              <a:latin typeface="Calibri" pitchFamily="34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>
                <a:latin typeface="+mn-lt"/>
              </a:rPr>
              <a:t>rev. ....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59978-E4F0-4125-9AA7-09294E1C2A1C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36F9-6AAE-4C33-8D88-3B51023ABE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2541928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B8F7-E042-48B9-AE86-9BE25B7C3A11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4163-1245-4303-81FE-E95DEFFEA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590398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A094-B6DE-4FBC-9359-236F7A10F98A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D158-8E52-4FC9-B7BB-3F7694CAA0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47493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664D-F884-4103-ACAA-1B3FEC9C71BB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8D2DD-D0FD-47BF-AC8F-821F6D66EA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155385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E3D6-47EA-48A2-9E73-9AD71D01546D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F3CD-3236-4F5E-91AB-F2C6033F10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272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47C8-0D96-47D3-A9BC-7A948A9D1C6B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C8E5-8B95-4FB3-A7B0-4A26A70E7D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702652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1EA5-E8EC-479A-9417-58CDB74FC95E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71FA-5306-4E84-BD0A-D84B91AAA1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179792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A998-2B9D-472D-AAB0-E10CCD7D3C31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48064-6E43-4775-9124-73E46EC13B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759649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522D-92CC-4978-86D7-A9E453F49A83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C26C-D7D2-4A96-9007-E131D0420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28238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6179-C676-4A52-8528-7D6208129624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7803-AD7D-432D-8E98-CB5B16F70E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8874821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7F29-8B38-48C1-97AA-03E2914F04C1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7894-E8E8-484D-8DE5-590EFDC3A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8345167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EDDF8D3-13CB-4964-B890-9ACBB52CB269}" type="datetimeFigureOut">
              <a:rPr lang="en-US" altLang="ja-JP"/>
              <a:pPr>
                <a:defRPr/>
              </a:pPr>
              <a:t>9/12/2013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B0E64FC-64E5-45B4-B3EE-33C0CB5B38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1691680" y="2348880"/>
            <a:ext cx="7072313" cy="230425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4000" b="1" dirty="0" err="1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Mutu</a:t>
            </a:r>
            <a:r>
              <a:rPr lang="en-US" sz="4000" b="1" dirty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atau</a:t>
            </a:r>
            <a:r>
              <a:rPr lang="en-US" sz="4000" b="1" dirty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Kualitas</a:t>
            </a:r>
            <a:r>
              <a:rPr lang="en-US" sz="4000" b="1" dirty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Produk</a:t>
            </a:r>
            <a:endParaRPr lang="en-US" sz="4000" b="1" dirty="0" smtClean="0">
              <a:solidFill>
                <a:schemeClr val="bg1"/>
              </a:solidFill>
              <a:latin typeface="Agency FB" pitchFamily="34" charset="0"/>
              <a:ea typeface="+mj-ea"/>
              <a:cs typeface="Arial" charset="0"/>
            </a:endParaRPr>
          </a:p>
          <a:p>
            <a:pPr algn="r">
              <a:defRPr/>
            </a:pPr>
            <a:endParaRPr lang="en-US" sz="2800" dirty="0" smtClean="0">
              <a:solidFill>
                <a:schemeClr val="bg1"/>
              </a:solidFill>
              <a:latin typeface="Agency FB" pitchFamily="34" charset="0"/>
              <a:ea typeface="+mj-ea"/>
              <a:cs typeface="Arial" charset="0"/>
            </a:endParaRPr>
          </a:p>
          <a:p>
            <a:pPr algn="r">
              <a:defRPr/>
            </a:pPr>
            <a:r>
              <a:rPr lang="en-US" sz="2400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RZ 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bdul Aziz</a:t>
            </a:r>
          </a:p>
          <a:p>
            <a:pPr algn="r">
              <a:defRPr/>
            </a:pPr>
            <a:r>
              <a:rPr lang="en-US" sz="2400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IBI </a:t>
            </a:r>
            <a:r>
              <a:rPr lang="en-US" sz="2400" dirty="0" err="1" smtClean="0">
                <a:solidFill>
                  <a:schemeClr val="bg1"/>
                </a:solidFill>
                <a:latin typeface="Agency FB" pitchFamily="34" charset="0"/>
                <a:ea typeface="+mj-ea"/>
                <a:cs typeface="Arial" charset="0"/>
              </a:rPr>
              <a:t>Darmajaya</a:t>
            </a:r>
            <a:endParaRPr lang="en-US" sz="2400" dirty="0" smtClean="0">
              <a:solidFill>
                <a:schemeClr val="bg1"/>
              </a:solidFill>
              <a:latin typeface="Agency FB" pitchFamily="34" charset="0"/>
              <a:ea typeface="+mj-ea"/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576995" y="1700808"/>
            <a:ext cx="7990010" cy="6740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Kinerja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Produk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Industri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Kecil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Makanan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Khas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Tradisional</a:t>
            </a:r>
            <a:r>
              <a:rPr lang="en-US" sz="2400" cap="all" dirty="0"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2400" cap="all" dirty="0" err="1">
                <a:latin typeface="Agency FB" pitchFamily="34" charset="0"/>
                <a:ea typeface="+mj-ea"/>
                <a:cs typeface="+mj-cs"/>
              </a:rPr>
              <a:t>Dangke</a:t>
            </a:r>
            <a:endParaRPr lang="en-US" sz="24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95" y="2564904"/>
            <a:ext cx="7990010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-15760"/>
            <a:ext cx="9144000" cy="78046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Penilaian</a:t>
            </a:r>
            <a:r>
              <a:rPr lang="en-US" sz="40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Tingkat </a:t>
            </a: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Kinerja</a:t>
            </a:r>
            <a:r>
              <a:rPr lang="en-US" sz="40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Produk</a:t>
            </a:r>
            <a:endParaRPr lang="en-US" sz="40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body" idx="1"/>
          </p:nvPr>
        </p:nvSpPr>
        <p:spPr>
          <a:xfrm>
            <a:off x="785813" y="1571625"/>
            <a:ext cx="7772400" cy="407193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 anchorCtr="0"/>
          <a:lstStyle/>
          <a:p>
            <a:pPr marL="457200" indent="-457200" algn="just" eaLnBrk="1" hangingPunct="1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Kinerja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produk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sebagai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salah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satu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dimensi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persepsi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kualitas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seringkali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disikapi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secara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berbeda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oleh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konsumen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masing-masing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produk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karena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faktor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kepentingan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konsumen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berbeda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satu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sama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lain. </a:t>
            </a:r>
          </a:p>
          <a:p>
            <a:pPr marL="457200" indent="-457200" algn="just" eaLnBrk="1" hangingPunct="1">
              <a:buFont typeface="Arial" pitchFamily="34" charset="0"/>
              <a:buChar char="•"/>
            </a:pP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Hal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ini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akan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memberikan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pengaruh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pada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jumlah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konsumen</a:t>
            </a:r>
            <a:endParaRPr lang="en-US" altLang="ja-JP" sz="32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7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ANALISIS KINERJA KUALITAS PRODUK</a:t>
            </a:r>
            <a:endParaRPr lang="en-US" sz="4000" b="1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Customer Competitive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Assesment</a:t>
            </a:r>
            <a:endParaRPr lang="en-US" sz="4000" b="1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4099" name="Rectangle 4"/>
          <p:cNvSpPr txBox="1">
            <a:spLocks/>
          </p:cNvSpPr>
          <p:nvPr/>
        </p:nvSpPr>
        <p:spPr bwMode="auto">
          <a:xfrm>
            <a:off x="714375" y="1772816"/>
            <a:ext cx="7772400" cy="37335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indent="5730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3200" dirty="0" err="1">
                <a:latin typeface="Agency FB" pitchFamily="34" charset="0"/>
              </a:rPr>
              <a:t>Pemenuhan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kebutuhan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keinginan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tidaklah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mudah</a:t>
            </a:r>
            <a:r>
              <a:rPr lang="en-US" altLang="ja-JP" sz="3200" dirty="0">
                <a:latin typeface="Agency FB" pitchFamily="34" charset="0"/>
              </a:rPr>
              <a:t>. </a:t>
            </a:r>
            <a:endParaRPr lang="en-US" altLang="ja-JP" sz="3200" dirty="0" smtClean="0">
              <a:latin typeface="Agency FB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3200" dirty="0" err="1" smtClean="0">
                <a:latin typeface="Agency FB" pitchFamily="34" charset="0"/>
              </a:rPr>
              <a:t>Konsumen</a:t>
            </a:r>
            <a:r>
              <a:rPr lang="en-US" altLang="ja-JP" sz="3200" dirty="0" smtClean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tidak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selalu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mengatakan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apa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mereka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inginkan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banyak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kurang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berhasil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karena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kegagalan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dalam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memahami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hal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sesungguhnya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bernilai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bagi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pelanggan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mereka</a:t>
            </a:r>
            <a:r>
              <a:rPr lang="en-US" altLang="ja-JP" sz="3200" dirty="0">
                <a:latin typeface="Agency FB" pitchFamily="34" charset="0"/>
              </a:rPr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 txBox="1">
            <a:spLocks/>
          </p:cNvSpPr>
          <p:nvPr/>
        </p:nvSpPr>
        <p:spPr bwMode="auto">
          <a:xfrm>
            <a:off x="714375" y="2214563"/>
            <a:ext cx="7772400" cy="3143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indent="5730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ja-JP" sz="3200" dirty="0" err="1">
                <a:latin typeface="Agency FB" pitchFamily="34" charset="0"/>
              </a:rPr>
              <a:t>Identifikasi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kebutuhan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dilakukan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dengan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survai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ahli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untuk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memperoleh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atribut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serta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bobot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atribut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menjadi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pertimbangan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dalam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mengkonsumsi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endParaRPr lang="en-US" altLang="ja-JP" sz="3200" dirty="0">
              <a:latin typeface="Agency FB" pitchFamily="34" charset="0"/>
            </a:endParaRPr>
          </a:p>
        </p:txBody>
      </p:sp>
      <p:sp>
        <p:nvSpPr>
          <p:cNvPr id="4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-9215"/>
            <a:ext cx="9160681" cy="98994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Identifikasi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Elemen-Elemen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VOC </a:t>
            </a:r>
            <a:endParaRPr lang="en-US" sz="3200" cap="all" dirty="0" smtClean="0">
              <a:solidFill>
                <a:schemeClr val="bg1"/>
              </a:solidFill>
              <a:latin typeface="Agency FB" pitchFamily="34" charset="0"/>
              <a:ea typeface="+mj-ea"/>
              <a:cs typeface="+mj-cs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(</a:t>
            </a:r>
            <a:r>
              <a:rPr lang="en-US" sz="3200" i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Voice Of Customer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)</a:t>
            </a:r>
            <a:endParaRPr lang="en-US" sz="32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9144000" cy="126876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b="1" cap="all" dirty="0" err="1" smtClean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Contoh</a:t>
            </a:r>
            <a:r>
              <a:rPr lang="en-US" sz="4000" b="1" cap="all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: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Industri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kecil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makanan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khas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tradisional</a:t>
            </a:r>
            <a:r>
              <a:rPr lang="en-US" sz="4000" b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b="1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dangke</a:t>
            </a:r>
            <a:endParaRPr lang="en-US" sz="4000" b="1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6147" name="Rectangle 4"/>
          <p:cNvSpPr txBox="1">
            <a:spLocks/>
          </p:cNvSpPr>
          <p:nvPr/>
        </p:nvSpPr>
        <p:spPr bwMode="auto">
          <a:xfrm>
            <a:off x="714375" y="2214563"/>
            <a:ext cx="7772400" cy="3143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indent="5730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ja-JP" sz="3200" dirty="0" err="1">
                <a:latin typeface="Agency FB" pitchFamily="34" charset="0"/>
              </a:rPr>
              <a:t>Dalam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mengkonsumsi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industri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kecil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makanan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khas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tradisional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dangke</a:t>
            </a:r>
            <a:r>
              <a:rPr lang="en-US" altLang="ja-JP" sz="3200" dirty="0">
                <a:latin typeface="Agency FB" pitchFamily="34" charset="0"/>
              </a:rPr>
              <a:t> di </a:t>
            </a:r>
            <a:r>
              <a:rPr lang="en-US" altLang="ja-JP" sz="3200" dirty="0" err="1">
                <a:latin typeface="Agency FB" pitchFamily="34" charset="0"/>
              </a:rPr>
              <a:t>kabupaten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Enrekang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terdapat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delapan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atribut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menjadi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pertimbangan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utama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sekaligus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menjadi</a:t>
            </a:r>
            <a:r>
              <a:rPr lang="en-US" altLang="ja-JP" sz="3200" dirty="0">
                <a:latin typeface="Agency FB" pitchFamily="34" charset="0"/>
              </a:rPr>
              <a:t> parameter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dalam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menilai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dangke</a:t>
            </a:r>
            <a:r>
              <a:rPr lang="en-US" altLang="ja-JP" sz="3200" dirty="0">
                <a:latin typeface="Agency FB" pitchFamily="34" charset="0"/>
              </a:rPr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722703" y="1772816"/>
            <a:ext cx="7858153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2400" b="1" cap="all" dirty="0">
                <a:latin typeface="Agency FB" pitchFamily="34" charset="0"/>
                <a:ea typeface="+mj-ea"/>
                <a:cs typeface="+mj-cs"/>
              </a:rPr>
              <a:t>CONTOH </a:t>
            </a:r>
            <a:r>
              <a:rPr lang="en-US" sz="2400" b="1" cap="all" dirty="0" err="1">
                <a:latin typeface="Agency FB" pitchFamily="34" charset="0"/>
                <a:ea typeface="+mj-ea"/>
                <a:cs typeface="+mj-cs"/>
              </a:rPr>
              <a:t>Atribut</a:t>
            </a:r>
            <a:r>
              <a:rPr lang="en-US" sz="2400" b="1" cap="all" dirty="0">
                <a:latin typeface="Agency FB" pitchFamily="34" charset="0"/>
                <a:ea typeface="+mj-ea"/>
                <a:cs typeface="+mj-cs"/>
              </a:rPr>
              <a:t> yang </a:t>
            </a:r>
            <a:r>
              <a:rPr lang="en-US" sz="2400" b="1" cap="all" dirty="0" err="1">
                <a:latin typeface="Agency FB" pitchFamily="34" charset="0"/>
                <a:ea typeface="+mj-ea"/>
                <a:cs typeface="+mj-cs"/>
              </a:rPr>
              <a:t>Menjadi</a:t>
            </a:r>
            <a:endParaRPr lang="en-US" sz="2400" b="1" cap="all" dirty="0">
              <a:latin typeface="Agency FB" pitchFamily="34" charset="0"/>
              <a:ea typeface="+mj-ea"/>
              <a:cs typeface="+mj-cs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2400" b="1" cap="all" dirty="0" err="1">
                <a:latin typeface="Agency FB" pitchFamily="34" charset="0"/>
                <a:ea typeface="+mj-ea"/>
                <a:cs typeface="+mj-cs"/>
              </a:rPr>
              <a:t>Elemen-Elemen</a:t>
            </a:r>
            <a:r>
              <a:rPr lang="en-US" sz="2400" b="1" cap="all" dirty="0">
                <a:latin typeface="Agency FB" pitchFamily="34" charset="0"/>
                <a:ea typeface="+mj-ea"/>
                <a:cs typeface="+mj-cs"/>
              </a:rPr>
              <a:t> VOC</a:t>
            </a:r>
            <a:endParaRPr lang="en-US" sz="2400" b="1" cap="all" dirty="0">
              <a:ln w="9000" cmpd="sng">
                <a:solidFill>
                  <a:srgbClr val="00B0F0"/>
                </a:solidFill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  <p:pic>
        <p:nvPicPr>
          <p:cNvPr id="7171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2" y="2852936"/>
            <a:ext cx="7858125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-9215"/>
            <a:ext cx="9160681" cy="98994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Identifikasi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Elemen-Elemen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VOC </a:t>
            </a:r>
            <a:endParaRPr lang="en-US" sz="3200" cap="all" dirty="0" smtClean="0">
              <a:solidFill>
                <a:schemeClr val="bg1"/>
              </a:solidFill>
              <a:latin typeface="Agency FB" pitchFamily="34" charset="0"/>
              <a:ea typeface="+mj-ea"/>
              <a:cs typeface="+mj-cs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(</a:t>
            </a:r>
            <a:r>
              <a:rPr lang="en-US" sz="3200" i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Voice Of Customer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)</a:t>
            </a:r>
            <a:endParaRPr lang="en-US" sz="32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 txBox="1">
            <a:spLocks/>
          </p:cNvSpPr>
          <p:nvPr/>
        </p:nvSpPr>
        <p:spPr bwMode="auto">
          <a:xfrm>
            <a:off x="642938" y="1500188"/>
            <a:ext cx="7772400" cy="3929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indent="5730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3200" dirty="0" err="1">
                <a:latin typeface="Agency FB" pitchFamily="34" charset="0"/>
              </a:rPr>
              <a:t>Atribut</a:t>
            </a:r>
            <a:r>
              <a:rPr lang="en-US" altLang="ja-JP" sz="3200" dirty="0">
                <a:latin typeface="Agency FB" pitchFamily="34" charset="0"/>
              </a:rPr>
              <a:t> aroma, rasa </a:t>
            </a:r>
            <a:r>
              <a:rPr lang="en-US" altLang="ja-JP" sz="3200" dirty="0" err="1">
                <a:latin typeface="Agency FB" pitchFamily="34" charset="0"/>
              </a:rPr>
              <a:t>dan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harga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secara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berturut-turut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merupakan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tiga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atribut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utama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menjadi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prioritas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dipertimbangkan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oleh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.</a:t>
            </a:r>
            <a:endParaRPr lang="en-US" altLang="ja-JP" sz="3200" dirty="0">
              <a:solidFill>
                <a:srgbClr val="A6A6A6"/>
              </a:solidFill>
              <a:latin typeface="Agency FB" pitchFamily="34" charset="0"/>
            </a:endParaRPr>
          </a:p>
          <a:p>
            <a:pPr marL="457200" indent="-457200" algn="just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3200" dirty="0">
                <a:latin typeface="Agency FB" pitchFamily="34" charset="0"/>
              </a:rPr>
              <a:t>Hal </a:t>
            </a:r>
            <a:r>
              <a:rPr lang="en-US" altLang="ja-JP" sz="3200" dirty="0" err="1">
                <a:latin typeface="Agency FB" pitchFamily="34" charset="0"/>
              </a:rPr>
              <a:t>tersebut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mengindikasikan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bahwa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dangke</a:t>
            </a:r>
            <a:r>
              <a:rPr lang="en-US" altLang="ja-JP" sz="3200" dirty="0">
                <a:latin typeface="Agency FB" pitchFamily="34" charset="0"/>
              </a:rPr>
              <a:t> di </a:t>
            </a:r>
            <a:r>
              <a:rPr lang="en-US" altLang="ja-JP" sz="3200" dirty="0" err="1">
                <a:latin typeface="Agency FB" pitchFamily="34" charset="0"/>
              </a:rPr>
              <a:t>kabupaten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Enrekang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masih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merupakan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konvensional</a:t>
            </a:r>
            <a:endParaRPr lang="en-US" altLang="ja-JP" sz="3200" dirty="0">
              <a:latin typeface="Agency FB" pitchFamily="34" charset="0"/>
            </a:endParaRPr>
          </a:p>
        </p:txBody>
      </p:sp>
      <p:sp>
        <p:nvSpPr>
          <p:cNvPr id="3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-9215"/>
            <a:ext cx="9160681" cy="98994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Identifikasi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32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Elemen-Elemen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VOC </a:t>
            </a:r>
            <a:endParaRPr lang="en-US" sz="3200" cap="all" dirty="0" smtClean="0">
              <a:solidFill>
                <a:schemeClr val="bg1"/>
              </a:solidFill>
              <a:latin typeface="Agency FB" pitchFamily="34" charset="0"/>
              <a:ea typeface="+mj-ea"/>
              <a:cs typeface="+mj-cs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(</a:t>
            </a:r>
            <a:r>
              <a:rPr lang="en-US" sz="3200" i="1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Voice Of Customer</a:t>
            </a:r>
            <a:r>
              <a:rPr lang="en-US" sz="32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)</a:t>
            </a:r>
            <a:endParaRPr lang="en-US" sz="32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7772400" cy="278606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 anchorCtr="0"/>
          <a:lstStyle/>
          <a:p>
            <a:pPr indent="573088" algn="ctr" eaLnBrk="1" hangingPunct="1"/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Kualitas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suatu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produk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adalah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keadaan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fisik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fungsi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sifat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produk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bersangkutan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memenuhi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selera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kebutuhan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konsumen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dengan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memuaskan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sesuai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nilai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uang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altLang="ja-JP" sz="3200" dirty="0" err="1" smtClean="0">
                <a:solidFill>
                  <a:schemeClr val="tx1"/>
                </a:solidFill>
                <a:latin typeface="Agency FB" pitchFamily="34" charset="0"/>
              </a:rPr>
              <a:t>dikeluarkan</a:t>
            </a:r>
            <a:r>
              <a:rPr lang="en-US" altLang="ja-JP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7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6283"/>
            <a:ext cx="9144000" cy="85725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Kualitas</a:t>
            </a:r>
            <a:r>
              <a:rPr lang="en-US" sz="40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produk</a:t>
            </a:r>
            <a:endParaRPr lang="en-US" sz="40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 txBox="1">
            <a:spLocks/>
          </p:cNvSpPr>
          <p:nvPr/>
        </p:nvSpPr>
        <p:spPr bwMode="auto">
          <a:xfrm>
            <a:off x="827584" y="1844824"/>
            <a:ext cx="7772400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indent="5730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ja-JP" sz="3200" dirty="0" err="1">
                <a:latin typeface="Agency FB" pitchFamily="34" charset="0"/>
              </a:rPr>
              <a:t>Kinerja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sebagai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salah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satu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dimensi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persepsi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kualitas</a:t>
            </a:r>
            <a:r>
              <a:rPr lang="en-US" altLang="ja-JP" sz="3200" dirty="0">
                <a:latin typeface="Agency FB" pitchFamily="34" charset="0"/>
              </a:rPr>
              <a:t>, </a:t>
            </a:r>
            <a:r>
              <a:rPr lang="en-US" altLang="ja-JP" sz="3200" dirty="0" err="1">
                <a:latin typeface="Agency FB" pitchFamily="34" charset="0"/>
              </a:rPr>
              <a:t>seringkali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disikapi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secara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berbeda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oleh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produk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karena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faktor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kepentingan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r>
              <a:rPr lang="en-US" altLang="ja-JP" sz="3200" dirty="0">
                <a:latin typeface="Agency FB" pitchFamily="34" charset="0"/>
              </a:rPr>
              <a:t> yang </a:t>
            </a:r>
            <a:r>
              <a:rPr lang="en-US" altLang="ja-JP" sz="3200" dirty="0" err="1">
                <a:latin typeface="Agency FB" pitchFamily="34" charset="0"/>
              </a:rPr>
              <a:t>berbeda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satu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sama</a:t>
            </a:r>
            <a:r>
              <a:rPr lang="en-US" altLang="ja-JP" sz="3200" dirty="0">
                <a:latin typeface="Agency FB" pitchFamily="34" charset="0"/>
              </a:rPr>
              <a:t> lain, </a:t>
            </a:r>
            <a:r>
              <a:rPr lang="en-US" altLang="ja-JP" sz="3200" dirty="0" err="1">
                <a:latin typeface="Agency FB" pitchFamily="34" charset="0"/>
              </a:rPr>
              <a:t>juga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akan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memberikan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pengaruh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pada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jumlah</a:t>
            </a:r>
            <a:r>
              <a:rPr lang="en-US" altLang="ja-JP" sz="3200" dirty="0">
                <a:latin typeface="Agency FB" pitchFamily="34" charset="0"/>
              </a:rPr>
              <a:t> </a:t>
            </a:r>
            <a:r>
              <a:rPr lang="en-US" altLang="ja-JP" sz="3200" dirty="0" err="1">
                <a:latin typeface="Agency FB" pitchFamily="34" charset="0"/>
              </a:rPr>
              <a:t>konsumen</a:t>
            </a:r>
            <a:endParaRPr lang="en-US" altLang="ja-JP" sz="3200" dirty="0">
              <a:latin typeface="Agency FB" pitchFamily="34" charset="0"/>
            </a:endParaRPr>
          </a:p>
        </p:txBody>
      </p:sp>
      <p:sp>
        <p:nvSpPr>
          <p:cNvPr id="5" name="Rectangle 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-15760"/>
            <a:ext cx="9144000" cy="78046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extLst/>
          </a:lstStyle>
          <a:p>
            <a:pPr algn="ctr" eaLnBrk="0" fontAlgn="auto" hangingPunct="0">
              <a:spcAft>
                <a:spcPts val="0"/>
              </a:spcAft>
              <a:defRPr/>
            </a:pP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Penilaian</a:t>
            </a:r>
            <a:r>
              <a:rPr lang="en-US" sz="40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Tingkat </a:t>
            </a: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Kinerja</a:t>
            </a:r>
            <a:r>
              <a:rPr lang="en-US" sz="4000" cap="all" dirty="0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 </a:t>
            </a:r>
            <a:r>
              <a:rPr lang="en-US" sz="4000" cap="all" dirty="0" err="1">
                <a:solidFill>
                  <a:schemeClr val="bg1"/>
                </a:solidFill>
                <a:latin typeface="Agency FB" pitchFamily="34" charset="0"/>
                <a:ea typeface="+mj-ea"/>
                <a:cs typeface="+mj-cs"/>
              </a:rPr>
              <a:t>Produk</a:t>
            </a:r>
            <a:endParaRPr lang="en-US" sz="4000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gency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1224C45B-E93B-4238-A4B2-61BAF79E2DCA}&quot;/&gt;&lt;filename val=&quot;D:\template ppt\template darmajaya\flash template\data\asimages\{1224C45B-E93B-4238-A4B2-61BAF79E2DCA}.png&quot;/&gt;&lt;hasEffects val=&quot;1&quot;/&gt;&lt;left val=&quot;38.16&quot;/&gt;&lt;top val=&quot;337.44&quot;/&gt;&lt;width val=&quot;632.88&quot;/&gt;&lt;height val=&quot;119.0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300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ＭＳ Ｐゴシック</vt:lpstr>
      <vt:lpstr>Cambria</vt:lpstr>
      <vt:lpstr>Wingdings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CTC</dc:creator>
  <cp:lastModifiedBy>abdurrahman</cp:lastModifiedBy>
  <cp:revision>39</cp:revision>
  <dcterms:created xsi:type="dcterms:W3CDTF">2010-04-18T12:06:30Z</dcterms:created>
  <dcterms:modified xsi:type="dcterms:W3CDTF">2013-09-12T05:48:16Z</dcterms:modified>
</cp:coreProperties>
</file>