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3"/>
  </p:notesMasterIdLst>
  <p:sldIdLst>
    <p:sldId id="313" r:id="rId2"/>
    <p:sldId id="311" r:id="rId3"/>
    <p:sldId id="312" r:id="rId4"/>
    <p:sldId id="297" r:id="rId5"/>
    <p:sldId id="267" r:id="rId6"/>
    <p:sldId id="268" r:id="rId7"/>
    <p:sldId id="269" r:id="rId8"/>
    <p:sldId id="298" r:id="rId9"/>
    <p:sldId id="299" r:id="rId10"/>
    <p:sldId id="300" r:id="rId11"/>
    <p:sldId id="272" r:id="rId12"/>
    <p:sldId id="296" r:id="rId13"/>
    <p:sldId id="301" r:id="rId14"/>
    <p:sldId id="302" r:id="rId15"/>
    <p:sldId id="307" r:id="rId16"/>
    <p:sldId id="303" r:id="rId17"/>
    <p:sldId id="308" r:id="rId18"/>
    <p:sldId id="304" r:id="rId19"/>
    <p:sldId id="305" r:id="rId20"/>
    <p:sldId id="306" r:id="rId21"/>
    <p:sldId id="30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Z3wbukc2lqbT+eGsacs+g==" hashData="0yjz7uDyuE9ZZNtjr75Ke4B15g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2D1AE-4553-4D8F-9F06-8422D8AF17D5}" type="doc">
      <dgm:prSet loTypeId="urn:microsoft.com/office/officeart/2005/8/layout/process2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01AE3B-F44D-44BF-A305-4F684EB5C05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Perumusan</a:t>
          </a:r>
          <a:r>
            <a: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20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masalah</a:t>
          </a:r>
          <a:endParaRPr lang="en-US" sz="2000" dirty="0" smtClean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C39365A-6E63-4A34-9CE7-78C077855221}" type="parTrans" cxnId="{D752D5D9-8B94-49AA-8EB4-3EDA7AADD68C}">
      <dgm:prSet/>
      <dgm:spPr/>
      <dgm:t>
        <a:bodyPr/>
        <a:lstStyle/>
        <a:p>
          <a:endParaRPr lang="en-US" sz="2000"/>
        </a:p>
      </dgm:t>
    </dgm:pt>
    <dgm:pt modelId="{684BEABD-137F-4889-B8CE-23C9F33333EB}" type="sibTrans" cxnId="{D752D5D9-8B94-49AA-8EB4-3EDA7AADD68C}">
      <dgm:prSet custT="1"/>
      <dgm:spPr/>
      <dgm:t>
        <a:bodyPr/>
        <a:lstStyle/>
        <a:p>
          <a:endParaRPr lang="en-US" sz="1050"/>
        </a:p>
      </dgm:t>
    </dgm:pt>
    <dgm:pt modelId="{D37BD5DE-2866-4C9B-B647-C33E3B03B474}">
      <dgm:prSet custT="1"/>
      <dgm:spPr/>
      <dgm:t>
        <a:bodyPr lIns="0" tIns="91440" rIns="0" bIns="91440" anchor="ctr" anchorCtr="1"/>
        <a:lstStyle/>
        <a:p>
          <a:pPr marL="0" marR="0" indent="0" defTabSz="914400" eaLnBrk="1" fontAlgn="auto" latinLnBrk="0" hangingPunct="1">
            <a:lnSpc>
              <a:spcPts val="216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Pengembangan</a:t>
          </a:r>
          <a:r>
            <a: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20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Alternatif-alternatif</a:t>
          </a:r>
          <a:endParaRPr lang="en-US" sz="2000" dirty="0" smtClean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0" indent="0">
            <a:lnSpc>
              <a:spcPts val="2160"/>
            </a:lnSpc>
            <a:spcBef>
              <a:spcPts val="0"/>
            </a:spcBef>
            <a:spcAft>
              <a:spcPts val="0"/>
            </a:spcAft>
          </a:pPr>
          <a:r>
            <a:rPr lang="en-US" sz="20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Evaluasi</a:t>
          </a:r>
          <a:r>
            <a: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20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alternatif-alternatif</a:t>
          </a:r>
          <a:endParaRPr lang="en-US" sz="20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07931F3-D88B-4E41-AD8C-AA4E19AE60CB}" type="parTrans" cxnId="{44427157-1755-4F56-899A-54F72BA331A9}">
      <dgm:prSet/>
      <dgm:spPr/>
      <dgm:t>
        <a:bodyPr/>
        <a:lstStyle/>
        <a:p>
          <a:endParaRPr lang="en-US" sz="2000"/>
        </a:p>
      </dgm:t>
    </dgm:pt>
    <dgm:pt modelId="{B07E8255-023B-4D37-A15F-E13A3178BDC1}" type="sibTrans" cxnId="{44427157-1755-4F56-899A-54F72BA331A9}">
      <dgm:prSet custT="1"/>
      <dgm:spPr/>
      <dgm:t>
        <a:bodyPr/>
        <a:lstStyle/>
        <a:p>
          <a:endParaRPr lang="en-US" sz="1050"/>
        </a:p>
      </dgm:t>
    </dgm:pt>
    <dgm:pt modelId="{236828C4-716F-4F09-AB05-9E3EB761D250}">
      <dgm:prSet custT="1"/>
      <dgm:spPr/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Pemilihan alternatif</a:t>
          </a:r>
          <a:endParaRPr lang="en-US" sz="20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9B4DF4D-127F-42ED-A2C9-31F4945F163D}" type="parTrans" cxnId="{A28632B0-2E54-48B0-AA77-D46E54679B86}">
      <dgm:prSet/>
      <dgm:spPr/>
      <dgm:t>
        <a:bodyPr/>
        <a:lstStyle/>
        <a:p>
          <a:endParaRPr lang="en-US" sz="2000"/>
        </a:p>
      </dgm:t>
    </dgm:pt>
    <dgm:pt modelId="{0E09CAC6-9D0F-459E-8F90-2B5968C959FA}" type="sibTrans" cxnId="{A28632B0-2E54-48B0-AA77-D46E54679B86}">
      <dgm:prSet custT="1"/>
      <dgm:spPr/>
      <dgm:t>
        <a:bodyPr/>
        <a:lstStyle/>
        <a:p>
          <a:endParaRPr lang="en-US" sz="900"/>
        </a:p>
      </dgm:t>
    </dgm:pt>
    <dgm:pt modelId="{BB9F04FB-A547-48F1-9440-E9B3158C8D5F}">
      <dgm:prSet custT="1"/>
      <dgm:spPr/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Implementasi</a:t>
          </a:r>
          <a:endParaRPr lang="en-US" sz="20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AF2BE46-91F0-429C-9711-4DCBE543291D}" type="parTrans" cxnId="{E3C9D7BB-2F59-43FD-B58D-1466A2D85C3B}">
      <dgm:prSet/>
      <dgm:spPr/>
      <dgm:t>
        <a:bodyPr/>
        <a:lstStyle/>
        <a:p>
          <a:endParaRPr lang="en-US" sz="2000"/>
        </a:p>
      </dgm:t>
    </dgm:pt>
    <dgm:pt modelId="{FA73946A-83D5-480A-8CFD-BB9BEAB0DF28}" type="sibTrans" cxnId="{E3C9D7BB-2F59-43FD-B58D-1466A2D85C3B}">
      <dgm:prSet custT="1"/>
      <dgm:spPr/>
      <dgm:t>
        <a:bodyPr/>
        <a:lstStyle/>
        <a:p>
          <a:endParaRPr lang="en-US" sz="1400"/>
        </a:p>
      </dgm:t>
    </dgm:pt>
    <dgm:pt modelId="{B0C8E464-E8F7-4759-B66E-927298C9A0C3}">
      <dgm:prSet custT="1"/>
      <dgm:spPr/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Evalausi</a:t>
          </a:r>
          <a:r>
            <a: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20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Hasil-hasil</a:t>
          </a:r>
          <a:endParaRPr lang="en-US" sz="20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802E863-15FE-4082-9E9C-D0E9468B6B41}" type="parTrans" cxnId="{DED6D35B-B1AE-4BE9-A251-2C4A3C936C06}">
      <dgm:prSet/>
      <dgm:spPr/>
      <dgm:t>
        <a:bodyPr/>
        <a:lstStyle/>
        <a:p>
          <a:endParaRPr lang="en-US" sz="2000"/>
        </a:p>
      </dgm:t>
    </dgm:pt>
    <dgm:pt modelId="{997A946E-996F-478E-94A9-8DA5E5057A58}" type="sibTrans" cxnId="{DED6D35B-B1AE-4BE9-A251-2C4A3C936C06}">
      <dgm:prSet/>
      <dgm:spPr/>
      <dgm:t>
        <a:bodyPr/>
        <a:lstStyle/>
        <a:p>
          <a:endParaRPr lang="en-US" sz="2000"/>
        </a:p>
      </dgm:t>
    </dgm:pt>
    <dgm:pt modelId="{4608BC2A-A7F3-4C6B-9702-CF73B89B5459}">
      <dgm:prSet custT="1"/>
      <dgm:spPr/>
      <dgm:t>
        <a:bodyPr/>
        <a:lstStyle/>
        <a:p>
          <a:r>
            <a:rPr lang="en-US" sz="1800" dirty="0" err="1" smtClean="0"/>
            <a:t>Pengumpulan</a:t>
          </a:r>
          <a:r>
            <a:rPr lang="en-US" sz="1800" dirty="0" smtClean="0"/>
            <a:t> Data</a:t>
          </a:r>
          <a:endParaRPr lang="en-US" sz="1800" dirty="0"/>
        </a:p>
      </dgm:t>
    </dgm:pt>
    <dgm:pt modelId="{323B0402-E120-4528-AF02-B89A34248197}" type="parTrans" cxnId="{4F3FDF60-B8E1-4FE8-9BE2-9CA60B13742E}">
      <dgm:prSet/>
      <dgm:spPr/>
      <dgm:t>
        <a:bodyPr/>
        <a:lstStyle/>
        <a:p>
          <a:endParaRPr lang="en-US"/>
        </a:p>
      </dgm:t>
    </dgm:pt>
    <dgm:pt modelId="{5D8DF0D1-AE45-4CFF-9187-00CE4E39196F}" type="sibTrans" cxnId="{4F3FDF60-B8E1-4FE8-9BE2-9CA60B13742E}">
      <dgm:prSet/>
      <dgm:spPr/>
      <dgm:t>
        <a:bodyPr/>
        <a:lstStyle/>
        <a:p>
          <a:endParaRPr lang="en-US"/>
        </a:p>
      </dgm:t>
    </dgm:pt>
    <dgm:pt modelId="{FD901FEA-8A22-4BF7-BF3B-DB3693FABE1B}" type="pres">
      <dgm:prSet presAssocID="{07C2D1AE-4553-4D8F-9F06-8422D8AF17D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2AEBA5-710B-4DAE-99D6-8B66D84C8064}" type="pres">
      <dgm:prSet presAssocID="{4601AE3B-F44D-44BF-A305-4F684EB5C05D}" presName="node" presStyleLbl="node1" presStyleIdx="0" presStyleCnt="6" custScaleX="253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14F60-B868-4CE3-B037-76E5E423A064}" type="pres">
      <dgm:prSet presAssocID="{684BEABD-137F-4889-B8CE-23C9F33333E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0DA5B16-58EB-438D-B09A-F96383D720FE}" type="pres">
      <dgm:prSet presAssocID="{684BEABD-137F-4889-B8CE-23C9F33333E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2DB1BED-A580-40D1-9624-0C54E17A59FA}" type="pres">
      <dgm:prSet presAssocID="{4608BC2A-A7F3-4C6B-9702-CF73B89B5459}" presName="node" presStyleLbl="node1" presStyleIdx="1" presStyleCnt="6" custScaleX="250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7319C-F0EE-4460-9796-6157998B02F9}" type="pres">
      <dgm:prSet presAssocID="{5D8DF0D1-AE45-4CFF-9187-00CE4E39196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A87BDAF-8D3D-4067-859C-5592642E1658}" type="pres">
      <dgm:prSet presAssocID="{5D8DF0D1-AE45-4CFF-9187-00CE4E39196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629BCE8-BCA6-413D-A3ED-55636866E8EC}" type="pres">
      <dgm:prSet presAssocID="{D37BD5DE-2866-4C9B-B647-C33E3B03B474}" presName="node" presStyleLbl="node1" presStyleIdx="2" presStyleCnt="6" custScaleX="253760" custScaleY="140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D6614-6273-4486-B7E9-87609DB5E97F}" type="pres">
      <dgm:prSet presAssocID="{B07E8255-023B-4D37-A15F-E13A3178BDC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E7A2A16-689F-4852-AE57-6839AF54E37F}" type="pres">
      <dgm:prSet presAssocID="{B07E8255-023B-4D37-A15F-E13A3178BDC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2901669-4F93-4CC7-B64B-68AB4324BD0F}" type="pres">
      <dgm:prSet presAssocID="{236828C4-716F-4F09-AB05-9E3EB761D250}" presName="node" presStyleLbl="node1" presStyleIdx="3" presStyleCnt="6" custScaleX="253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C7282-DD66-4AE0-AB31-29C0E48E7C48}" type="pres">
      <dgm:prSet presAssocID="{0E09CAC6-9D0F-459E-8F90-2B5968C959F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848B16D-D8F2-4619-A042-BB17633A9736}" type="pres">
      <dgm:prSet presAssocID="{0E09CAC6-9D0F-459E-8F90-2B5968C959F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A0F0F71-AD21-440A-B7EF-2D72EBBA284D}" type="pres">
      <dgm:prSet presAssocID="{BB9F04FB-A547-48F1-9440-E9B3158C8D5F}" presName="node" presStyleLbl="node1" presStyleIdx="4" presStyleCnt="6" custScaleX="253760" custLinFactNeighborX="107" custLinFactNeighborY="-20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75766-12E9-4F09-891E-0AA04AC708C5}" type="pres">
      <dgm:prSet presAssocID="{FA73946A-83D5-480A-8CFD-BB9BEAB0DF2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7C49717-EFA2-4628-B972-8C65F35BB4C6}" type="pres">
      <dgm:prSet presAssocID="{FA73946A-83D5-480A-8CFD-BB9BEAB0DF2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45E3368-B7F9-4392-87DB-BC4B90576808}" type="pres">
      <dgm:prSet presAssocID="{B0C8E464-E8F7-4759-B66E-927298C9A0C3}" presName="node" presStyleLbl="node1" presStyleIdx="5" presStyleCnt="6" custScaleX="253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3FDF60-B8E1-4FE8-9BE2-9CA60B13742E}" srcId="{07C2D1AE-4553-4D8F-9F06-8422D8AF17D5}" destId="{4608BC2A-A7F3-4C6B-9702-CF73B89B5459}" srcOrd="1" destOrd="0" parTransId="{323B0402-E120-4528-AF02-B89A34248197}" sibTransId="{5D8DF0D1-AE45-4CFF-9187-00CE4E39196F}"/>
    <dgm:cxn modelId="{16CEA59C-BA2A-4937-B054-ED7AD0939466}" type="presOf" srcId="{4608BC2A-A7F3-4C6B-9702-CF73B89B5459}" destId="{52DB1BED-A580-40D1-9624-0C54E17A59FA}" srcOrd="0" destOrd="0" presId="urn:microsoft.com/office/officeart/2005/8/layout/process2"/>
    <dgm:cxn modelId="{FB2E44C7-5562-495F-A869-711734D485F2}" type="presOf" srcId="{07C2D1AE-4553-4D8F-9F06-8422D8AF17D5}" destId="{FD901FEA-8A22-4BF7-BF3B-DB3693FABE1B}" srcOrd="0" destOrd="0" presId="urn:microsoft.com/office/officeart/2005/8/layout/process2"/>
    <dgm:cxn modelId="{468DD780-B046-457A-A99D-805CD6CE14BC}" type="presOf" srcId="{236828C4-716F-4F09-AB05-9E3EB761D250}" destId="{E2901669-4F93-4CC7-B64B-68AB4324BD0F}" srcOrd="0" destOrd="0" presId="urn:microsoft.com/office/officeart/2005/8/layout/process2"/>
    <dgm:cxn modelId="{A28632B0-2E54-48B0-AA77-D46E54679B86}" srcId="{07C2D1AE-4553-4D8F-9F06-8422D8AF17D5}" destId="{236828C4-716F-4F09-AB05-9E3EB761D250}" srcOrd="3" destOrd="0" parTransId="{B9B4DF4D-127F-42ED-A2C9-31F4945F163D}" sibTransId="{0E09CAC6-9D0F-459E-8F90-2B5968C959FA}"/>
    <dgm:cxn modelId="{51D9FDD1-3169-41DB-890F-C220085958FA}" type="presOf" srcId="{0E09CAC6-9D0F-459E-8F90-2B5968C959FA}" destId="{DDCC7282-DD66-4AE0-AB31-29C0E48E7C48}" srcOrd="0" destOrd="0" presId="urn:microsoft.com/office/officeart/2005/8/layout/process2"/>
    <dgm:cxn modelId="{44427157-1755-4F56-899A-54F72BA331A9}" srcId="{07C2D1AE-4553-4D8F-9F06-8422D8AF17D5}" destId="{D37BD5DE-2866-4C9B-B647-C33E3B03B474}" srcOrd="2" destOrd="0" parTransId="{207931F3-D88B-4E41-AD8C-AA4E19AE60CB}" sibTransId="{B07E8255-023B-4D37-A15F-E13A3178BDC1}"/>
    <dgm:cxn modelId="{2D61E73B-D027-4DA8-87DC-B8D7162F0213}" type="presOf" srcId="{4601AE3B-F44D-44BF-A305-4F684EB5C05D}" destId="{1D2AEBA5-710B-4DAE-99D6-8B66D84C8064}" srcOrd="0" destOrd="0" presId="urn:microsoft.com/office/officeart/2005/8/layout/process2"/>
    <dgm:cxn modelId="{56374BF7-F92F-40C2-AA65-EA710CC9E7B7}" type="presOf" srcId="{0E09CAC6-9D0F-459E-8F90-2B5968C959FA}" destId="{B848B16D-D8F2-4619-A042-BB17633A9736}" srcOrd="1" destOrd="0" presId="urn:microsoft.com/office/officeart/2005/8/layout/process2"/>
    <dgm:cxn modelId="{E471ED10-2BC5-4B08-A484-5C031A160889}" type="presOf" srcId="{FA73946A-83D5-480A-8CFD-BB9BEAB0DF28}" destId="{0DE75766-12E9-4F09-891E-0AA04AC708C5}" srcOrd="0" destOrd="0" presId="urn:microsoft.com/office/officeart/2005/8/layout/process2"/>
    <dgm:cxn modelId="{C89EEBD2-8FAB-4E35-8D53-EAE2AA7BCAE9}" type="presOf" srcId="{FA73946A-83D5-480A-8CFD-BB9BEAB0DF28}" destId="{37C49717-EFA2-4628-B972-8C65F35BB4C6}" srcOrd="1" destOrd="0" presId="urn:microsoft.com/office/officeart/2005/8/layout/process2"/>
    <dgm:cxn modelId="{613F159D-0AB3-419D-A2D5-ADC879E282B3}" type="presOf" srcId="{B07E8255-023B-4D37-A15F-E13A3178BDC1}" destId="{C1ED6614-6273-4486-B7E9-87609DB5E97F}" srcOrd="0" destOrd="0" presId="urn:microsoft.com/office/officeart/2005/8/layout/process2"/>
    <dgm:cxn modelId="{B9429620-C092-4CED-9B65-2CE988D301F9}" type="presOf" srcId="{B0C8E464-E8F7-4759-B66E-927298C9A0C3}" destId="{A45E3368-B7F9-4392-87DB-BC4B90576808}" srcOrd="0" destOrd="0" presId="urn:microsoft.com/office/officeart/2005/8/layout/process2"/>
    <dgm:cxn modelId="{AEFA4905-1621-4E85-9BED-84593220A07A}" type="presOf" srcId="{684BEABD-137F-4889-B8CE-23C9F33333EB}" destId="{E0DA5B16-58EB-438D-B09A-F96383D720FE}" srcOrd="1" destOrd="0" presId="urn:microsoft.com/office/officeart/2005/8/layout/process2"/>
    <dgm:cxn modelId="{85A13DE4-83E0-4477-B5F4-06112BA8C5F6}" type="presOf" srcId="{684BEABD-137F-4889-B8CE-23C9F33333EB}" destId="{6CB14F60-B868-4CE3-B037-76E5E423A064}" srcOrd="0" destOrd="0" presId="urn:microsoft.com/office/officeart/2005/8/layout/process2"/>
    <dgm:cxn modelId="{65B54983-3FDA-475D-8CAC-DA97FBEB2300}" type="presOf" srcId="{5D8DF0D1-AE45-4CFF-9187-00CE4E39196F}" destId="{DE07319C-F0EE-4460-9796-6157998B02F9}" srcOrd="0" destOrd="0" presId="urn:microsoft.com/office/officeart/2005/8/layout/process2"/>
    <dgm:cxn modelId="{D752D5D9-8B94-49AA-8EB4-3EDA7AADD68C}" srcId="{07C2D1AE-4553-4D8F-9F06-8422D8AF17D5}" destId="{4601AE3B-F44D-44BF-A305-4F684EB5C05D}" srcOrd="0" destOrd="0" parTransId="{2C39365A-6E63-4A34-9CE7-78C077855221}" sibTransId="{684BEABD-137F-4889-B8CE-23C9F33333EB}"/>
    <dgm:cxn modelId="{6568249A-5E78-49CB-B0E9-741A73918212}" type="presOf" srcId="{5D8DF0D1-AE45-4CFF-9187-00CE4E39196F}" destId="{4A87BDAF-8D3D-4067-859C-5592642E1658}" srcOrd="1" destOrd="0" presId="urn:microsoft.com/office/officeart/2005/8/layout/process2"/>
    <dgm:cxn modelId="{E3C9D7BB-2F59-43FD-B58D-1466A2D85C3B}" srcId="{07C2D1AE-4553-4D8F-9F06-8422D8AF17D5}" destId="{BB9F04FB-A547-48F1-9440-E9B3158C8D5F}" srcOrd="4" destOrd="0" parTransId="{8AF2BE46-91F0-429C-9711-4DCBE543291D}" sibTransId="{FA73946A-83D5-480A-8CFD-BB9BEAB0DF28}"/>
    <dgm:cxn modelId="{DED6D35B-B1AE-4BE9-A251-2C4A3C936C06}" srcId="{07C2D1AE-4553-4D8F-9F06-8422D8AF17D5}" destId="{B0C8E464-E8F7-4759-B66E-927298C9A0C3}" srcOrd="5" destOrd="0" parTransId="{2802E863-15FE-4082-9E9C-D0E9468B6B41}" sibTransId="{997A946E-996F-478E-94A9-8DA5E5057A58}"/>
    <dgm:cxn modelId="{DBB188EE-1EA3-49A4-9981-9AAF57F9976E}" type="presOf" srcId="{D37BD5DE-2866-4C9B-B647-C33E3B03B474}" destId="{3629BCE8-BCA6-413D-A3ED-55636866E8EC}" srcOrd="0" destOrd="0" presId="urn:microsoft.com/office/officeart/2005/8/layout/process2"/>
    <dgm:cxn modelId="{67CDC80E-7BDF-43EA-AD6B-4A196D3B97C0}" type="presOf" srcId="{BB9F04FB-A547-48F1-9440-E9B3158C8D5F}" destId="{CA0F0F71-AD21-440A-B7EF-2D72EBBA284D}" srcOrd="0" destOrd="0" presId="urn:microsoft.com/office/officeart/2005/8/layout/process2"/>
    <dgm:cxn modelId="{C67DFACE-5B73-4406-9142-B5C545A35A99}" type="presOf" srcId="{B07E8255-023B-4D37-A15F-E13A3178BDC1}" destId="{0E7A2A16-689F-4852-AE57-6839AF54E37F}" srcOrd="1" destOrd="0" presId="urn:microsoft.com/office/officeart/2005/8/layout/process2"/>
    <dgm:cxn modelId="{B6A6FD22-8F5F-491A-95A5-8246D7D4CCB5}" type="presParOf" srcId="{FD901FEA-8A22-4BF7-BF3B-DB3693FABE1B}" destId="{1D2AEBA5-710B-4DAE-99D6-8B66D84C8064}" srcOrd="0" destOrd="0" presId="urn:microsoft.com/office/officeart/2005/8/layout/process2"/>
    <dgm:cxn modelId="{B55CE8B5-B5CA-4859-BA01-84023B80179F}" type="presParOf" srcId="{FD901FEA-8A22-4BF7-BF3B-DB3693FABE1B}" destId="{6CB14F60-B868-4CE3-B037-76E5E423A064}" srcOrd="1" destOrd="0" presId="urn:microsoft.com/office/officeart/2005/8/layout/process2"/>
    <dgm:cxn modelId="{0746BDF6-D085-461A-8B6C-8CEE4B7EE5A5}" type="presParOf" srcId="{6CB14F60-B868-4CE3-B037-76E5E423A064}" destId="{E0DA5B16-58EB-438D-B09A-F96383D720FE}" srcOrd="0" destOrd="0" presId="urn:microsoft.com/office/officeart/2005/8/layout/process2"/>
    <dgm:cxn modelId="{661A4569-7D27-416A-8308-8785A7E2ECFF}" type="presParOf" srcId="{FD901FEA-8A22-4BF7-BF3B-DB3693FABE1B}" destId="{52DB1BED-A580-40D1-9624-0C54E17A59FA}" srcOrd="2" destOrd="0" presId="urn:microsoft.com/office/officeart/2005/8/layout/process2"/>
    <dgm:cxn modelId="{3B326F6B-6CE8-463E-81C2-1AB3B3DE2F43}" type="presParOf" srcId="{FD901FEA-8A22-4BF7-BF3B-DB3693FABE1B}" destId="{DE07319C-F0EE-4460-9796-6157998B02F9}" srcOrd="3" destOrd="0" presId="urn:microsoft.com/office/officeart/2005/8/layout/process2"/>
    <dgm:cxn modelId="{9E887C84-93CD-4F00-B578-68D67FD022B5}" type="presParOf" srcId="{DE07319C-F0EE-4460-9796-6157998B02F9}" destId="{4A87BDAF-8D3D-4067-859C-5592642E1658}" srcOrd="0" destOrd="0" presId="urn:microsoft.com/office/officeart/2005/8/layout/process2"/>
    <dgm:cxn modelId="{52398C9E-0095-45C5-9A6E-B79C54ADA5AE}" type="presParOf" srcId="{FD901FEA-8A22-4BF7-BF3B-DB3693FABE1B}" destId="{3629BCE8-BCA6-413D-A3ED-55636866E8EC}" srcOrd="4" destOrd="0" presId="urn:microsoft.com/office/officeart/2005/8/layout/process2"/>
    <dgm:cxn modelId="{F0B58547-0067-4040-BA41-A3089DC07269}" type="presParOf" srcId="{FD901FEA-8A22-4BF7-BF3B-DB3693FABE1B}" destId="{C1ED6614-6273-4486-B7E9-87609DB5E97F}" srcOrd="5" destOrd="0" presId="urn:microsoft.com/office/officeart/2005/8/layout/process2"/>
    <dgm:cxn modelId="{1562137A-50D9-460B-8AB1-D2714C680D67}" type="presParOf" srcId="{C1ED6614-6273-4486-B7E9-87609DB5E97F}" destId="{0E7A2A16-689F-4852-AE57-6839AF54E37F}" srcOrd="0" destOrd="0" presId="urn:microsoft.com/office/officeart/2005/8/layout/process2"/>
    <dgm:cxn modelId="{7A61F0A1-5A1A-4642-A4A5-77748C4184CF}" type="presParOf" srcId="{FD901FEA-8A22-4BF7-BF3B-DB3693FABE1B}" destId="{E2901669-4F93-4CC7-B64B-68AB4324BD0F}" srcOrd="6" destOrd="0" presId="urn:microsoft.com/office/officeart/2005/8/layout/process2"/>
    <dgm:cxn modelId="{66324AB8-9794-466B-A0AF-E5FE930871CE}" type="presParOf" srcId="{FD901FEA-8A22-4BF7-BF3B-DB3693FABE1B}" destId="{DDCC7282-DD66-4AE0-AB31-29C0E48E7C48}" srcOrd="7" destOrd="0" presId="urn:microsoft.com/office/officeart/2005/8/layout/process2"/>
    <dgm:cxn modelId="{08DE08FB-85A2-4A93-80BA-39C5A980B84B}" type="presParOf" srcId="{DDCC7282-DD66-4AE0-AB31-29C0E48E7C48}" destId="{B848B16D-D8F2-4619-A042-BB17633A9736}" srcOrd="0" destOrd="0" presId="urn:microsoft.com/office/officeart/2005/8/layout/process2"/>
    <dgm:cxn modelId="{1DC5AB6D-F9B9-4CF1-99D0-F70F507D5356}" type="presParOf" srcId="{FD901FEA-8A22-4BF7-BF3B-DB3693FABE1B}" destId="{CA0F0F71-AD21-440A-B7EF-2D72EBBA284D}" srcOrd="8" destOrd="0" presId="urn:microsoft.com/office/officeart/2005/8/layout/process2"/>
    <dgm:cxn modelId="{C1B3302A-9DE7-42BF-AD78-7E16BE636AB0}" type="presParOf" srcId="{FD901FEA-8A22-4BF7-BF3B-DB3693FABE1B}" destId="{0DE75766-12E9-4F09-891E-0AA04AC708C5}" srcOrd="9" destOrd="0" presId="urn:microsoft.com/office/officeart/2005/8/layout/process2"/>
    <dgm:cxn modelId="{28AE6648-D90C-416C-B811-632EE30914A6}" type="presParOf" srcId="{0DE75766-12E9-4F09-891E-0AA04AC708C5}" destId="{37C49717-EFA2-4628-B972-8C65F35BB4C6}" srcOrd="0" destOrd="0" presId="urn:microsoft.com/office/officeart/2005/8/layout/process2"/>
    <dgm:cxn modelId="{E85D4CBA-18F0-41DB-97C1-C3D3E52DD066}" type="presParOf" srcId="{FD901FEA-8A22-4BF7-BF3B-DB3693FABE1B}" destId="{A45E3368-B7F9-4392-87DB-BC4B90576808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AEBA5-710B-4DAE-99D6-8B66D84C8064}">
      <dsp:nvSpPr>
        <dsp:cNvPr id="0" name=""/>
        <dsp:cNvSpPr/>
      </dsp:nvSpPr>
      <dsp:spPr>
        <a:xfrm>
          <a:off x="955815" y="2958"/>
          <a:ext cx="4946369" cy="487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Perumusan</a:t>
          </a:r>
          <a:r>
            <a:rPr lang="en-US" sz="2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2000" kern="12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masalah</a:t>
          </a:r>
          <a:endParaRPr lang="en-US" sz="2000" kern="1200" dirty="0" smtClean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970088" y="17231"/>
        <a:ext cx="4917823" cy="458761"/>
      </dsp:txXfrm>
    </dsp:sp>
    <dsp:sp modelId="{6CB14F60-B868-4CE3-B037-76E5E423A064}">
      <dsp:nvSpPr>
        <dsp:cNvPr id="0" name=""/>
        <dsp:cNvSpPr/>
      </dsp:nvSpPr>
      <dsp:spPr>
        <a:xfrm rot="5400000">
          <a:off x="3337629" y="502448"/>
          <a:ext cx="182740" cy="2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 rot="-5400000">
        <a:off x="3363213" y="520722"/>
        <a:ext cx="131572" cy="127918"/>
      </dsp:txXfrm>
    </dsp:sp>
    <dsp:sp modelId="{52DB1BED-A580-40D1-9624-0C54E17A59FA}">
      <dsp:nvSpPr>
        <dsp:cNvPr id="0" name=""/>
        <dsp:cNvSpPr/>
      </dsp:nvSpPr>
      <dsp:spPr>
        <a:xfrm>
          <a:off x="990599" y="733920"/>
          <a:ext cx="4876801" cy="487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Pengumpulan</a:t>
          </a:r>
          <a:r>
            <a:rPr lang="en-US" sz="1800" kern="1200" dirty="0" smtClean="0"/>
            <a:t> Data</a:t>
          </a:r>
          <a:endParaRPr lang="en-US" sz="1800" kern="1200" dirty="0"/>
        </a:p>
      </dsp:txBody>
      <dsp:txXfrm>
        <a:off x="1004872" y="748193"/>
        <a:ext cx="4848255" cy="458761"/>
      </dsp:txXfrm>
    </dsp:sp>
    <dsp:sp modelId="{DE07319C-F0EE-4460-9796-6157998B02F9}">
      <dsp:nvSpPr>
        <dsp:cNvPr id="0" name=""/>
        <dsp:cNvSpPr/>
      </dsp:nvSpPr>
      <dsp:spPr>
        <a:xfrm rot="5400000">
          <a:off x="3337629" y="1233410"/>
          <a:ext cx="182740" cy="2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3363213" y="1251684"/>
        <a:ext cx="131572" cy="127918"/>
      </dsp:txXfrm>
    </dsp:sp>
    <dsp:sp modelId="{3629BCE8-BCA6-413D-A3ED-55636866E8EC}">
      <dsp:nvSpPr>
        <dsp:cNvPr id="0" name=""/>
        <dsp:cNvSpPr/>
      </dsp:nvSpPr>
      <dsp:spPr>
        <a:xfrm>
          <a:off x="955815" y="1464881"/>
          <a:ext cx="4946369" cy="682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1440" rIns="0" bIns="91440" numCol="1" spcCol="1270" anchor="ctr" anchorCtr="1">
          <a:noAutofit/>
        </a:bodyPr>
        <a:lstStyle/>
        <a:p>
          <a:pPr marL="0" marR="0" lvl="0" indent="0" algn="ctr" defTabSz="914400" eaLnBrk="1" fontAlgn="auto" latinLnBrk="0" hangingPunct="1">
            <a:lnSpc>
              <a:spcPts val="216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Pengembangan</a:t>
          </a:r>
          <a:r>
            <a:rPr lang="en-US" sz="2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2000" kern="12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Alternatif-alternatif</a:t>
          </a:r>
          <a:endParaRPr lang="en-US" sz="2000" kern="1200" dirty="0" smtClean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0" lvl="0" indent="0" algn="ctr">
            <a:lnSpc>
              <a:spcPts val="216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Evaluasi</a:t>
          </a:r>
          <a:r>
            <a:rPr lang="en-US" sz="2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2000" kern="12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alternatif-alternatif</a:t>
          </a:r>
          <a:endParaRPr lang="en-US" sz="2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975810" y="1484876"/>
        <a:ext cx="4906379" cy="642684"/>
      </dsp:txXfrm>
    </dsp:sp>
    <dsp:sp modelId="{C1ED6614-6273-4486-B7E9-87609DB5E97F}">
      <dsp:nvSpPr>
        <dsp:cNvPr id="0" name=""/>
        <dsp:cNvSpPr/>
      </dsp:nvSpPr>
      <dsp:spPr>
        <a:xfrm rot="5400000">
          <a:off x="3337629" y="2159739"/>
          <a:ext cx="182740" cy="2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 rot="-5400000">
        <a:off x="3363213" y="2178013"/>
        <a:ext cx="131572" cy="127918"/>
      </dsp:txXfrm>
    </dsp:sp>
    <dsp:sp modelId="{E2901669-4F93-4CC7-B64B-68AB4324BD0F}">
      <dsp:nvSpPr>
        <dsp:cNvPr id="0" name=""/>
        <dsp:cNvSpPr/>
      </dsp:nvSpPr>
      <dsp:spPr>
        <a:xfrm>
          <a:off x="955815" y="2391210"/>
          <a:ext cx="4946369" cy="487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Pemilihan alternatif</a:t>
          </a:r>
          <a:endParaRPr lang="en-US" sz="2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970088" y="2405483"/>
        <a:ext cx="4917823" cy="458761"/>
      </dsp:txXfrm>
    </dsp:sp>
    <dsp:sp modelId="{DDCC7282-DD66-4AE0-AB31-29C0E48E7C48}">
      <dsp:nvSpPr>
        <dsp:cNvPr id="0" name=""/>
        <dsp:cNvSpPr/>
      </dsp:nvSpPr>
      <dsp:spPr>
        <a:xfrm rot="5389489">
          <a:off x="3356983" y="2866285"/>
          <a:ext cx="146118" cy="2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3364189" y="2902870"/>
        <a:ext cx="131572" cy="102283"/>
      </dsp:txXfrm>
    </dsp:sp>
    <dsp:sp modelId="{CA0F0F71-AD21-440A-B7EF-2D72EBBA284D}">
      <dsp:nvSpPr>
        <dsp:cNvPr id="0" name=""/>
        <dsp:cNvSpPr/>
      </dsp:nvSpPr>
      <dsp:spPr>
        <a:xfrm>
          <a:off x="957900" y="3073341"/>
          <a:ext cx="4946369" cy="487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Implementasi</a:t>
          </a:r>
          <a:endParaRPr lang="en-US" sz="2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972173" y="3087614"/>
        <a:ext cx="4917823" cy="458761"/>
      </dsp:txXfrm>
    </dsp:sp>
    <dsp:sp modelId="{0DE75766-12E9-4F09-891E-0AA04AC708C5}">
      <dsp:nvSpPr>
        <dsp:cNvPr id="0" name=""/>
        <dsp:cNvSpPr/>
      </dsp:nvSpPr>
      <dsp:spPr>
        <a:xfrm rot="5409195">
          <a:off x="3320360" y="3597247"/>
          <a:ext cx="219364" cy="21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3364344" y="3597209"/>
        <a:ext cx="131572" cy="153578"/>
      </dsp:txXfrm>
    </dsp:sp>
    <dsp:sp modelId="{A45E3368-B7F9-4392-87DB-BC4B90576808}">
      <dsp:nvSpPr>
        <dsp:cNvPr id="0" name=""/>
        <dsp:cNvSpPr/>
      </dsp:nvSpPr>
      <dsp:spPr>
        <a:xfrm>
          <a:off x="955815" y="3853133"/>
          <a:ext cx="4946369" cy="487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Evalausi</a:t>
          </a:r>
          <a:r>
            <a:rPr lang="en-US" sz="2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2000" kern="12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Hasil-hasil</a:t>
          </a:r>
          <a:endParaRPr lang="en-US" sz="20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970088" y="3867406"/>
        <a:ext cx="4917823" cy="458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7BA1CE5-D82D-4F0C-AED7-49D1DF849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50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68031-5E9B-485B-A82A-97288404FF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8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55CDB-7438-4299-A117-588CACB779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7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1CA43-E2DF-497B-BF56-46FA514012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8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7AF1E-B099-4474-8438-3CB03D933F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9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08F1D-B0E4-4FE5-AA92-97AF12D706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7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D8C93-6EAE-453D-B460-342FD02E6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3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583BA-5678-4E7C-B6D3-BF76E9F173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5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5E8AB-6A5F-4610-9062-5D5B37A880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4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60CE2-778B-4011-BFC6-DAD9FC3FC6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6F598-9E4F-4237-BDC7-E771CD36C4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C757B-FAC3-412A-AB50-C1C445E15A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2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42FE61-C8D7-435C-881C-8F443BF3C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6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8229600" cy="3048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Pengambilan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gency FB" pitchFamily="34" charset="0"/>
              </a:rPr>
              <a:t>K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eputusan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br>
              <a:rPr lang="en-US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P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engembangan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Produk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altLang="ja-JP" sz="1400" dirty="0" smtClean="0">
                <a:solidFill>
                  <a:schemeClr val="bg1"/>
                </a:solidFill>
                <a:latin typeface="Agency FB" pitchFamily="34" charset="0"/>
              </a:rPr>
              <a:t>PRODUT LIFE CYCLE</a:t>
            </a:r>
            <a:br>
              <a:rPr lang="en-US" altLang="ja-JP" sz="1400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altLang="ja-JP" sz="1400" dirty="0" smtClean="0">
                <a:solidFill>
                  <a:schemeClr val="bg1"/>
                </a:solidFill>
                <a:latin typeface="Agency FB" pitchFamily="34" charset="0"/>
              </a:rPr>
              <a:t>PRODUCT DEVELOPMENT</a:t>
            </a:r>
            <a:r>
              <a:rPr lang="en-US" altLang="ja-JP" sz="2400" dirty="0" smtClean="0">
                <a:solidFill>
                  <a:schemeClr val="bg1"/>
                </a:solidFill>
                <a:latin typeface="Agency FB" pitchFamily="34" charset="0"/>
              </a:rPr>
              <a:t/>
            </a:r>
            <a:br>
              <a:rPr lang="en-US" altLang="ja-JP" sz="2400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gency FB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gency FB" pitchFamily="34" charset="0"/>
              </a:rPr>
              <a:t>RZ Abdul Aziz</a:t>
            </a:r>
            <a:br>
              <a:rPr lang="en-US" sz="2400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gency FB" pitchFamily="34" charset="0"/>
              </a:rPr>
              <a:t>IBI </a:t>
            </a:r>
            <a:r>
              <a:rPr lang="en-US" sz="2400" dirty="0" smtClean="0">
                <a:solidFill>
                  <a:schemeClr val="bg1"/>
                </a:solidFill>
                <a:latin typeface="Agency FB" pitchFamily="34" charset="0"/>
              </a:rPr>
              <a:t>DARMAJAYA</a:t>
            </a:r>
            <a:endParaRPr lang="en-US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371600"/>
            <a:ext cx="7616825" cy="465768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 Bold"/>
              </a:rPr>
              <a:t>Ke-4 </a:t>
            </a:r>
            <a:r>
              <a:rPr lang="en-US" sz="2000" dirty="0" err="1">
                <a:solidFill>
                  <a:srgbClr val="000000"/>
                </a:solidFill>
                <a:latin typeface="Arial Bold"/>
              </a:rPr>
              <a:t>tahap</a:t>
            </a:r>
            <a:r>
              <a:rPr lang="en-US" sz="2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old"/>
              </a:rPr>
              <a:t>siklus</a:t>
            </a:r>
            <a:r>
              <a:rPr lang="en-US" sz="2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old"/>
              </a:rPr>
              <a:t>hidup</a:t>
            </a:r>
            <a:r>
              <a:rPr lang="en-US" sz="2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old"/>
              </a:rPr>
              <a:t>produk</a:t>
            </a:r>
            <a:r>
              <a:rPr lang="en-US" sz="2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old"/>
              </a:rPr>
              <a:t>tersebut</a:t>
            </a:r>
            <a:r>
              <a:rPr lang="en-US" sz="2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old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Arial Bold"/>
              </a:rPr>
              <a:t> : </a:t>
            </a:r>
            <a:endParaRPr lang="en-US" sz="2000" dirty="0" smtClean="0">
              <a:solidFill>
                <a:srgbClr val="000000"/>
              </a:solidFill>
              <a:latin typeface="Arial Bold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 Bold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 Bold"/>
              </a:rPr>
              <a:t>3. 	</a:t>
            </a:r>
            <a:r>
              <a:rPr lang="en-US" sz="2000" dirty="0" err="1" smtClean="0">
                <a:solidFill>
                  <a:srgbClr val="000000"/>
                </a:solidFill>
                <a:latin typeface="Arial Bold"/>
              </a:rPr>
              <a:t>Tahap</a:t>
            </a:r>
            <a:r>
              <a:rPr lang="en-US" sz="2000" dirty="0" smtClean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old"/>
              </a:rPr>
              <a:t>Kejenuhan</a:t>
            </a:r>
            <a:r>
              <a:rPr lang="en-US" sz="2000" dirty="0">
                <a:solidFill>
                  <a:srgbClr val="000000"/>
                </a:solidFill>
                <a:latin typeface="Arial Bold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Arial Italic"/>
              </a:rPr>
              <a:t>Maturity</a:t>
            </a:r>
            <a:r>
              <a:rPr lang="en-US" sz="2000" dirty="0">
                <a:solidFill>
                  <a:srgbClr val="000000"/>
                </a:solidFill>
                <a:latin typeface="Arial Bold"/>
              </a:rPr>
              <a:t>) </a:t>
            </a:r>
            <a:endParaRPr lang="en-US" sz="2000" dirty="0" smtClean="0">
              <a:solidFill>
                <a:srgbClr val="000000"/>
              </a:solidFill>
              <a:latin typeface="Arial Bold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2000" dirty="0" err="1" smtClean="0"/>
              <a:t>Pesaing</a:t>
            </a:r>
            <a:r>
              <a:rPr lang="en-US" sz="2000" dirty="0" smtClean="0"/>
              <a:t> </a:t>
            </a:r>
            <a:r>
              <a:rPr lang="en-US" sz="2000" dirty="0" err="1"/>
              <a:t>sedah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dipastikan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memerlukan</a:t>
            </a:r>
            <a:r>
              <a:rPr lang="en-US" sz="2000" dirty="0"/>
              <a:t> </a:t>
            </a:r>
            <a:r>
              <a:rPr lang="en-US" sz="2000" dirty="0" err="1" smtClean="0"/>
              <a:t>inovasi</a:t>
            </a:r>
            <a:r>
              <a:rPr lang="en-US" sz="2000" dirty="0"/>
              <a:t>,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biayaharus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, </a:t>
            </a:r>
            <a:r>
              <a:rPr lang="en-US" sz="2000" dirty="0" err="1" smtClean="0"/>
              <a:t>meningkat</a:t>
            </a:r>
            <a:r>
              <a:rPr lang="sv-SE" sz="2000" dirty="0" smtClean="0"/>
              <a:t>kan </a:t>
            </a:r>
            <a:r>
              <a:rPr lang="sv-SE" sz="2000" dirty="0"/>
              <a:t>keuntungan dengan pembatasan lini produk</a:t>
            </a:r>
            <a:r>
              <a:rPr lang="sv-SE" sz="2000" dirty="0" smtClean="0"/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en-US" sz="2000" dirty="0" smtClean="0">
              <a:solidFill>
                <a:srgbClr val="000000"/>
              </a:solidFill>
              <a:latin typeface="Arial Bold"/>
            </a:endParaRPr>
          </a:p>
          <a:p>
            <a:pPr algn="just" fontAlgn="auto">
              <a:lnSpc>
                <a:spcPts val="1998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 Bold"/>
              </a:rPr>
              <a:t>4. 	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Tahap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Penurunan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(Decline) </a:t>
            </a:r>
            <a:endParaRPr lang="en-US" sz="2000" dirty="0">
              <a:solidFill>
                <a:srgbClr val="000000"/>
              </a:solidFill>
              <a:latin typeface="Arial Bold"/>
            </a:endParaRPr>
          </a:p>
          <a:p>
            <a:pPr marL="858838" lvl="1" indent="-401638">
              <a:buFont typeface="Wingdings" pitchFamily="2" charset="2"/>
              <a:buChar char="ü"/>
            </a:pPr>
            <a:r>
              <a:rPr lang="en-US" sz="2000" dirty="0" err="1">
                <a:solidFill>
                  <a:srgbClr val="000000"/>
                </a:solidFill>
                <a:latin typeface="Arial"/>
              </a:rPr>
              <a:t>Produk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akan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mengalami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penurunan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dlm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permintaan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. </a:t>
            </a:r>
            <a:endParaRPr lang="en-US" sz="2000" dirty="0" smtClean="0"/>
          </a:p>
          <a:p>
            <a:pPr marL="858838" lvl="1" indent="-401638">
              <a:buFont typeface="Wingdings" pitchFamily="2" charset="2"/>
              <a:buChar char="ü"/>
            </a:pP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menghentikan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menggantinya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desain</a:t>
            </a:r>
            <a:r>
              <a:rPr lang="en-US" sz="2000" dirty="0" smtClean="0"/>
              <a:t> </a:t>
            </a:r>
          </a:p>
          <a:p>
            <a:pPr marL="858838" lvl="1" indent="-401638">
              <a:buFont typeface="Wingdings" pitchFamily="2" charset="2"/>
              <a:buChar char="ü"/>
            </a:pP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endParaRPr lang="en-US" sz="2000" dirty="0" smtClean="0">
              <a:solidFill>
                <a:srgbClr val="000000"/>
              </a:solidFill>
              <a:latin typeface="Arial"/>
            </a:endParaRPr>
          </a:p>
          <a:p>
            <a:pPr marL="914400" lvl="1" indent="-457200">
              <a:buFont typeface="Wingdings" pitchFamily="2" charset="2"/>
              <a:buChar char="q"/>
              <a:tabLst>
                <a:tab pos="457200" algn="l"/>
              </a:tabLst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marL="914400" lvl="1" indent="-457200">
              <a:buFont typeface="Wingdings" pitchFamily="2" charset="2"/>
              <a:buChar char="q"/>
              <a:tabLst>
                <a:tab pos="457200" algn="l"/>
              </a:tabLst>
            </a:pPr>
            <a:endParaRPr lang="en-US" sz="2000" dirty="0" smtClean="0">
              <a:solidFill>
                <a:srgbClr val="000000"/>
              </a:solidFill>
              <a:latin typeface="Arial"/>
            </a:endParaRPr>
          </a:p>
          <a:p>
            <a:endParaRPr lang="en-US" sz="2000" dirty="0" smtClean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Agency FB" pitchFamily="34" charset="0"/>
              </a:rPr>
              <a:t>PRODUT </a:t>
            </a:r>
            <a:r>
              <a:rPr lang="en-US" sz="3200" dirty="0">
                <a:solidFill>
                  <a:schemeClr val="bg1"/>
                </a:solidFill>
                <a:latin typeface="Agency FB" pitchFamily="34" charset="0"/>
              </a:rPr>
              <a:t>LIFE CYCLE (SIKLUS HIDUP PRODUK</a:t>
            </a:r>
            <a:r>
              <a:rPr lang="en-US" sz="3200" dirty="0" smtClean="0">
                <a:solidFill>
                  <a:schemeClr val="bg1"/>
                </a:solidFill>
                <a:latin typeface="Agency FB" pitchFamily="34" charset="0"/>
              </a:rPr>
              <a:t>) </a:t>
            </a:r>
            <a:r>
              <a:rPr lang="en-US" sz="4400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r" eaLnBrk="1" hangingPunct="1"/>
            <a:r>
              <a:rPr lang="en-US" sz="3600" dirty="0" smtClean="0">
                <a:solidFill>
                  <a:schemeClr val="bg1"/>
                </a:solidFill>
                <a:latin typeface="Agency FB" pitchFamily="34" charset="0"/>
              </a:rPr>
              <a:t>TANTANGAN MANAJEMEN OPERASIONAL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err="1" smtClean="0"/>
              <a:t>Dahulu</a:t>
            </a:r>
            <a:r>
              <a:rPr lang="en-US" sz="2400" b="1" dirty="0" smtClean="0"/>
              <a:t>:</a:t>
            </a:r>
          </a:p>
          <a:p>
            <a:pPr eaLnBrk="1" hangingPunct="1"/>
            <a:r>
              <a:rPr lang="en-US" sz="2400" dirty="0" err="1" smtClean="0"/>
              <a:t>Fokus</a:t>
            </a:r>
            <a:r>
              <a:rPr lang="en-US" sz="2400" dirty="0" smtClean="0"/>
              <a:t> </a:t>
            </a:r>
            <a:r>
              <a:rPr lang="en-US" sz="2400" dirty="0" err="1" smtClean="0"/>
              <a:t>lokal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regional</a:t>
            </a:r>
          </a:p>
          <a:p>
            <a:pPr eaLnBrk="1" hangingPunct="1"/>
            <a:r>
              <a:rPr lang="en-US" sz="2400" dirty="0" err="1" smtClean="0"/>
              <a:t>Pengiriman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Pembelian</a:t>
            </a:r>
            <a:r>
              <a:rPr lang="en-US" sz="2400" dirty="0" smtClean="0"/>
              <a:t> </a:t>
            </a:r>
            <a:r>
              <a:rPr lang="en-US" sz="2400" dirty="0" err="1" smtClean="0"/>
              <a:t>termurah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lamban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lamban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Spesialisasi</a:t>
            </a:r>
            <a:r>
              <a:rPr lang="en-US" sz="2400" dirty="0" smtClean="0"/>
              <a:t> job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err="1" smtClean="0"/>
              <a:t>Sekarang</a:t>
            </a:r>
            <a:r>
              <a:rPr lang="en-US" sz="2400" b="1" dirty="0" smtClean="0"/>
              <a:t>:</a:t>
            </a:r>
          </a:p>
          <a:p>
            <a:pPr eaLnBrk="1" hangingPunct="1"/>
            <a:r>
              <a:rPr lang="en-US" sz="2400" dirty="0" err="1" smtClean="0"/>
              <a:t>Fokus</a:t>
            </a:r>
            <a:r>
              <a:rPr lang="en-US" sz="2400" dirty="0" smtClean="0"/>
              <a:t> global</a:t>
            </a:r>
          </a:p>
          <a:p>
            <a:pPr eaLnBrk="1" hangingPunct="1"/>
            <a:r>
              <a:rPr lang="en-US" sz="2400" dirty="0" smtClean="0"/>
              <a:t>Just in time</a:t>
            </a:r>
          </a:p>
          <a:p>
            <a:pPr eaLnBrk="1" hangingPunct="1"/>
            <a:r>
              <a:rPr lang="en-US" sz="2400" dirty="0" smtClean="0"/>
              <a:t>Partner </a:t>
            </a:r>
            <a:r>
              <a:rPr lang="en-US" sz="2400" dirty="0" err="1" smtClean="0"/>
              <a:t>rantai</a:t>
            </a:r>
            <a:r>
              <a:rPr lang="en-US" sz="2400" dirty="0" smtClean="0"/>
              <a:t> </a:t>
            </a:r>
            <a:r>
              <a:rPr lang="en-US" sz="2400" dirty="0" err="1" smtClean="0"/>
              <a:t>pasokan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r>
              <a:rPr lang="en-US" sz="2400" dirty="0" smtClean="0"/>
              <a:t>, </a:t>
            </a:r>
            <a:r>
              <a:rPr lang="en-US" sz="2400" dirty="0" err="1" smtClean="0"/>
              <a:t>kerjasama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Kustomisasi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endParaRPr lang="en-US" sz="2400" dirty="0" smtClean="0"/>
          </a:p>
          <a:p>
            <a:pPr eaLnBrk="1" hangingPunct="1"/>
            <a:r>
              <a:rPr lang="en-US" sz="2400" dirty="0" err="1" smtClean="0"/>
              <a:t>Kerja</a:t>
            </a:r>
            <a:r>
              <a:rPr lang="en-US" sz="2400" dirty="0" smtClean="0"/>
              <a:t> team </a:t>
            </a:r>
            <a:r>
              <a:rPr lang="en-US" sz="2400" dirty="0" err="1" smtClean="0"/>
              <a:t>peberdayaan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endParaRPr lang="en-US" sz="2400" dirty="0" smtClean="0"/>
          </a:p>
        </p:txBody>
      </p:sp>
      <p:sp>
        <p:nvSpPr>
          <p:cNvPr id="26629" name="AutoShape 8"/>
          <p:cNvSpPr>
            <a:spLocks noChangeArrowheads="1"/>
          </p:cNvSpPr>
          <p:nvPr/>
        </p:nvSpPr>
        <p:spPr bwMode="auto">
          <a:xfrm>
            <a:off x="4267200" y="3200400"/>
            <a:ext cx="381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b="1" dirty="0" smtClean="0">
                <a:latin typeface="Agency FB" pitchFamily="34" charset="0"/>
              </a:rPr>
              <a:t>RANCANGAN</a:t>
            </a:r>
            <a:r>
              <a:rPr lang="en-US" b="1" dirty="0" smtClean="0">
                <a:solidFill>
                  <a:schemeClr val="tx2"/>
                </a:solidFill>
                <a:latin typeface="Agency FB" pitchFamily="34" charset="0"/>
              </a:rPr>
              <a:t> PRODUK </a:t>
            </a:r>
            <a:endParaRPr lang="en-US" dirty="0" smtClean="0">
              <a:latin typeface="Agency FB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2743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Produk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dihasilkan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perusahaan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perjalanannya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tentunya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mengalami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tahapan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seperti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sesuai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siklus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hidupnya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sehingga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pemilihan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produk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pendefinisian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produk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maupun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desain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produk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perlu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secara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terus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menerus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diperbaharui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 smtClean="0">
              <a:latin typeface="Agency FB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915"/>
            <a:ext cx="9144000" cy="100351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>Product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>Strategi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> Options Support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/>
            </a:r>
            <a:b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</a:b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>Competitive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>Advantage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Agency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676400"/>
            <a:ext cx="7543800" cy="3647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6075" indent="-346075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400" dirty="0" err="1" smtClean="0">
                <a:latin typeface="Agency FB" pitchFamily="34" charset="0"/>
              </a:rPr>
              <a:t>Manajemen</a:t>
            </a:r>
            <a:r>
              <a:rPr lang="en-US" sz="2400" dirty="0" smtClean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mempunyai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berbagai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pilihan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dalam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hal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seleksi</a:t>
            </a:r>
            <a:r>
              <a:rPr lang="en-US" sz="2400" dirty="0">
                <a:latin typeface="Agency FB" pitchFamily="34" charset="0"/>
              </a:rPr>
              <a:t>, </a:t>
            </a:r>
            <a:r>
              <a:rPr lang="en-US" sz="2400" dirty="0" err="1">
                <a:latin typeface="Agency FB" pitchFamily="34" charset="0"/>
              </a:rPr>
              <a:t>ketentuan</a:t>
            </a:r>
            <a:r>
              <a:rPr lang="en-US" sz="2400" dirty="0">
                <a:latin typeface="Agency FB" pitchFamily="34" charset="0"/>
              </a:rPr>
              <a:t>, </a:t>
            </a:r>
            <a:r>
              <a:rPr lang="en-US" sz="2400" dirty="0" err="1">
                <a:latin typeface="Agency FB" pitchFamily="34" charset="0"/>
              </a:rPr>
              <a:t>dan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desain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atas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barang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dan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jasa</a:t>
            </a:r>
            <a:r>
              <a:rPr lang="en-US" sz="2400" dirty="0">
                <a:latin typeface="Agency FB" pitchFamily="34" charset="0"/>
              </a:rPr>
              <a:t> yang </a:t>
            </a:r>
            <a:r>
              <a:rPr lang="en-US" sz="2400" dirty="0" err="1">
                <a:latin typeface="Agency FB" pitchFamily="34" charset="0"/>
              </a:rPr>
              <a:t>akan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dijual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perusahaan</a:t>
            </a:r>
            <a:r>
              <a:rPr lang="en-US" sz="2400" dirty="0">
                <a:latin typeface="Agency FB" pitchFamily="34" charset="0"/>
              </a:rPr>
              <a:t>. </a:t>
            </a:r>
            <a:endParaRPr lang="en-US" sz="2400" dirty="0" smtClean="0">
              <a:latin typeface="Agency FB" pitchFamily="34" charset="0"/>
            </a:endParaRPr>
          </a:p>
          <a:p>
            <a:pPr marL="346075" indent="-346075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400" dirty="0" err="1" smtClean="0">
                <a:latin typeface="Agency FB" pitchFamily="34" charset="0"/>
              </a:rPr>
              <a:t>Seleksi</a:t>
            </a:r>
            <a:r>
              <a:rPr lang="en-US" sz="2400" dirty="0" smtClean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produk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adalah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kegiatan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pemilihan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barang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atau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jasa</a:t>
            </a:r>
            <a:r>
              <a:rPr lang="en-US" sz="2400" dirty="0">
                <a:latin typeface="Agency FB" pitchFamily="34" charset="0"/>
              </a:rPr>
              <a:t> yang </a:t>
            </a:r>
            <a:r>
              <a:rPr lang="en-US" sz="2400" dirty="0" err="1">
                <a:latin typeface="Agency FB" pitchFamily="34" charset="0"/>
              </a:rPr>
              <a:t>akan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digunakan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untuk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memenuhi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kebutuhan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konsumen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atau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klien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perusahaan</a:t>
            </a:r>
            <a:r>
              <a:rPr lang="en-US" sz="2400" dirty="0">
                <a:latin typeface="Agency FB" pitchFamily="34" charset="0"/>
              </a:rPr>
              <a:t>. </a:t>
            </a:r>
            <a:endParaRPr lang="en-US" sz="2400" dirty="0" smtClean="0">
              <a:latin typeface="Agency FB" pitchFamily="34" charset="0"/>
            </a:endParaRPr>
          </a:p>
          <a:p>
            <a:pPr marL="346075" indent="-346075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400" dirty="0" err="1" smtClean="0">
                <a:latin typeface="Agency FB" pitchFamily="34" charset="0"/>
              </a:rPr>
              <a:t>Hasil</a:t>
            </a:r>
            <a:r>
              <a:rPr lang="en-US" sz="2400" dirty="0" smtClean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keputusan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produk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dari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seleksi</a:t>
            </a:r>
            <a:r>
              <a:rPr lang="en-US" sz="2400" dirty="0">
                <a:latin typeface="Agency FB" pitchFamily="34" charset="0"/>
              </a:rPr>
              <a:t> yang </a:t>
            </a:r>
            <a:r>
              <a:rPr lang="en-US" sz="2400" dirty="0" err="1">
                <a:latin typeface="Agency FB" pitchFamily="34" charset="0"/>
              </a:rPr>
              <a:t>dilakukan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merupakan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hal</a:t>
            </a:r>
            <a:r>
              <a:rPr lang="en-US" sz="2400" dirty="0">
                <a:latin typeface="Agency FB" pitchFamily="34" charset="0"/>
              </a:rPr>
              <a:t> yang fundamental </a:t>
            </a:r>
            <a:r>
              <a:rPr lang="en-US" sz="2400" dirty="0" err="1">
                <a:latin typeface="Agency FB" pitchFamily="34" charset="0"/>
              </a:rPr>
              <a:t>dan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mempunyai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implikasi</a:t>
            </a:r>
            <a:r>
              <a:rPr lang="en-US" sz="2400" dirty="0">
                <a:latin typeface="Agency FB" pitchFamily="34" charset="0"/>
              </a:rPr>
              <a:t> yang </a:t>
            </a:r>
            <a:r>
              <a:rPr lang="en-US" sz="2400" dirty="0" err="1">
                <a:latin typeface="Agency FB" pitchFamily="34" charset="0"/>
              </a:rPr>
              <a:t>besar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pada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fungsi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operasi</a:t>
            </a:r>
            <a:r>
              <a:rPr lang="en-US" sz="2400" dirty="0">
                <a:latin typeface="Agency FB" pitchFamily="34" charset="0"/>
              </a:rPr>
              <a:t>. </a:t>
            </a:r>
            <a:endParaRPr lang="en-US" sz="2400" dirty="0" smtClean="0">
              <a:latin typeface="Agency FB" pitchFamily="34" charset="0"/>
            </a:endParaRPr>
          </a:p>
          <a:p>
            <a:pPr marL="346075" indent="-346075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400" dirty="0" err="1" smtClean="0">
                <a:latin typeface="Agency FB" pitchFamily="34" charset="0"/>
              </a:rPr>
              <a:t>Keputusan</a:t>
            </a:r>
            <a:r>
              <a:rPr lang="en-US" sz="2400" dirty="0" smtClean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produk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 smtClean="0">
                <a:latin typeface="Agency FB" pitchFamily="34" charset="0"/>
              </a:rPr>
              <a:t>akan</a:t>
            </a:r>
            <a:r>
              <a:rPr lang="en-US" sz="2400" dirty="0" smtClean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mempengaruhi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biaya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peralatan</a:t>
            </a:r>
            <a:r>
              <a:rPr lang="en-US" sz="2400" dirty="0">
                <a:latin typeface="Agency FB" pitchFamily="34" charset="0"/>
              </a:rPr>
              <a:t> modal, </a:t>
            </a:r>
            <a:r>
              <a:rPr lang="en-US" sz="2400" dirty="0" err="1">
                <a:latin typeface="Agency FB" pitchFamily="34" charset="0"/>
              </a:rPr>
              <a:t>desain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tata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letak</a:t>
            </a:r>
            <a:r>
              <a:rPr lang="en-US" sz="2400" dirty="0">
                <a:latin typeface="Agency FB" pitchFamily="34" charset="0"/>
              </a:rPr>
              <a:t>, </a:t>
            </a:r>
            <a:r>
              <a:rPr lang="en-US" sz="2400" dirty="0" err="1">
                <a:latin typeface="Agency FB" pitchFamily="34" charset="0"/>
              </a:rPr>
              <a:t>kebutuhan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ruang</a:t>
            </a:r>
            <a:r>
              <a:rPr lang="en-US" sz="2400" dirty="0">
                <a:latin typeface="Agency FB" pitchFamily="34" charset="0"/>
              </a:rPr>
              <a:t>, </a:t>
            </a:r>
            <a:r>
              <a:rPr lang="en-US" sz="2400" dirty="0" err="1">
                <a:latin typeface="Agency FB" pitchFamily="34" charset="0"/>
              </a:rPr>
              <a:t>keahlian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orang-orang</a:t>
            </a:r>
            <a:r>
              <a:rPr lang="en-US" sz="2400" dirty="0">
                <a:latin typeface="Agency FB" pitchFamily="34" charset="0"/>
              </a:rPr>
              <a:t> yang </a:t>
            </a:r>
            <a:r>
              <a:rPr lang="en-US" sz="2400" dirty="0" err="1">
                <a:latin typeface="Agency FB" pitchFamily="34" charset="0"/>
              </a:rPr>
              <a:t>dipekerjakan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dan</a:t>
            </a:r>
            <a:r>
              <a:rPr lang="en-US" sz="2400" dirty="0">
                <a:latin typeface="Agency FB" pitchFamily="34" charset="0"/>
              </a:rPr>
              <a:t> yang </a:t>
            </a:r>
            <a:r>
              <a:rPr lang="en-US" sz="2400" dirty="0" err="1">
                <a:latin typeface="Agency FB" pitchFamily="34" charset="0"/>
              </a:rPr>
              <a:t>harus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diberi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pelatihan</a:t>
            </a:r>
            <a:r>
              <a:rPr lang="en-US" sz="2400" dirty="0">
                <a:latin typeface="Agency FB" pitchFamily="34" charset="0"/>
              </a:rPr>
              <a:t>, </a:t>
            </a:r>
            <a:r>
              <a:rPr lang="en-US" sz="2400" dirty="0" err="1">
                <a:latin typeface="Agency FB" pitchFamily="34" charset="0"/>
              </a:rPr>
              <a:t>bahan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mentah</a:t>
            </a:r>
            <a:r>
              <a:rPr lang="en-US" sz="2400" dirty="0">
                <a:latin typeface="Agency FB" pitchFamily="34" charset="0"/>
              </a:rPr>
              <a:t>, </a:t>
            </a:r>
            <a:r>
              <a:rPr lang="en-US" sz="2400" dirty="0" err="1">
                <a:latin typeface="Agency FB" pitchFamily="34" charset="0"/>
              </a:rPr>
              <a:t>dan</a:t>
            </a:r>
            <a:r>
              <a:rPr lang="en-US" sz="2400" dirty="0">
                <a:latin typeface="Agency FB" pitchFamily="34" charset="0"/>
              </a:rPr>
              <a:t> </a:t>
            </a:r>
            <a:r>
              <a:rPr lang="en-US" sz="2400" dirty="0" err="1">
                <a:latin typeface="Agency FB" pitchFamily="34" charset="0"/>
              </a:rPr>
              <a:t>proses</a:t>
            </a:r>
            <a:r>
              <a:rPr lang="en-US" sz="2400" dirty="0">
                <a:latin typeface="Agency FB" pitchFamily="34" charset="0"/>
              </a:rPr>
              <a:t> yang </a:t>
            </a:r>
            <a:r>
              <a:rPr lang="en-US" sz="2400" dirty="0" err="1">
                <a:latin typeface="Agency FB" pitchFamily="34" charset="0"/>
              </a:rPr>
              <a:t>digunakan</a:t>
            </a:r>
            <a:r>
              <a:rPr lang="en-US" sz="2400" dirty="0">
                <a:latin typeface="Agency FB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/>
            </a:r>
            <a:b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</a:b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>New Product Opportunities </a:t>
            </a:r>
            <a:b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</a:br>
            <a:endParaRPr lang="en-US" sz="4000" dirty="0">
              <a:solidFill>
                <a:schemeClr val="bg2">
                  <a:lumMod val="1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Ada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enam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faktor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mempengaruhi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peluang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pasar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yaitu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perubahan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:</a:t>
            </a:r>
          </a:p>
          <a:p>
            <a:pPr marL="1714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Selara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konsumen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, </a:t>
            </a:r>
          </a:p>
          <a:p>
            <a:pPr marL="1714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 smtClean="0">
                <a:latin typeface="Agency FB" pitchFamily="34" charset="0"/>
              </a:rPr>
              <a:t>E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konomi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, </a:t>
            </a:r>
          </a:p>
          <a:p>
            <a:pPr marL="1714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 smtClean="0">
                <a:latin typeface="Agency FB" pitchFamily="34" charset="0"/>
              </a:rPr>
              <a:t>S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osial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demografi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, </a:t>
            </a:r>
          </a:p>
          <a:p>
            <a:pPr marL="1714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 smtClean="0">
                <a:latin typeface="Agency FB" pitchFamily="34" charset="0"/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eknologi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, </a:t>
            </a:r>
          </a:p>
          <a:p>
            <a:pPr marL="1714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 smtClean="0">
                <a:latin typeface="Agency FB" pitchFamily="34" charset="0"/>
              </a:rPr>
              <a:t>P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olitik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hukum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,</a:t>
            </a:r>
          </a:p>
          <a:p>
            <a:pPr marL="1714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 smtClean="0">
                <a:latin typeface="Agency FB" pitchFamily="34" charset="0"/>
              </a:rPr>
              <a:t>P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erubahan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yang lain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seperti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: </a:t>
            </a:r>
          </a:p>
          <a:p>
            <a:pPr marL="800100" lvl="2">
              <a:spcBef>
                <a:spcPts val="0"/>
              </a:spcBef>
            </a:pP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Praktek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di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pasar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</a:p>
          <a:p>
            <a:pPr marL="800100" lvl="2">
              <a:spcBef>
                <a:spcPts val="0"/>
              </a:spcBef>
            </a:pP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Standar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gency FB" pitchFamily="34" charset="0"/>
              </a:rPr>
              <a:t>profesi</a:t>
            </a: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</a:p>
          <a:p>
            <a:pPr marL="800100" lvl="2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Supplier </a:t>
            </a:r>
          </a:p>
          <a:p>
            <a:pPr marL="800100" lvl="2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Distributor </a:t>
            </a:r>
          </a:p>
          <a:p>
            <a:pPr marL="0">
              <a:spcBef>
                <a:spcPts val="0"/>
              </a:spcBef>
            </a:pPr>
            <a:endParaRPr lang="en-US" sz="2400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gency FB" pitchFamily="34" charset="0"/>
              </a:rPr>
              <a:t>STRATEGI PENGENALAN PRODUK BARU</a:t>
            </a:r>
            <a:endParaRPr lang="en-US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57740"/>
            <a:ext cx="8229600" cy="4847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Agency FB" pitchFamily="34" charset="0"/>
              </a:rPr>
              <a:t>Ada</a:t>
            </a:r>
            <a:r>
              <a:rPr lang="en-US" sz="2400" b="1" dirty="0" smtClean="0">
                <a:latin typeface="Agency FB" pitchFamily="34" charset="0"/>
              </a:rPr>
              <a:t> 3 </a:t>
            </a:r>
            <a:r>
              <a:rPr lang="en-US" sz="2400" b="1" dirty="0" err="1" smtClean="0">
                <a:latin typeface="Agency FB" pitchFamily="34" charset="0"/>
              </a:rPr>
              <a:t>cara</a:t>
            </a:r>
            <a:r>
              <a:rPr lang="en-US" sz="2400" b="1" dirty="0" smtClean="0">
                <a:latin typeface="Agency FB" pitchFamily="34" charset="0"/>
              </a:rPr>
              <a:t> </a:t>
            </a:r>
            <a:r>
              <a:rPr lang="en-US" sz="2400" b="1" dirty="0" err="1" smtClean="0">
                <a:latin typeface="Agency FB" pitchFamily="34" charset="0"/>
              </a:rPr>
              <a:t>dasar</a:t>
            </a:r>
            <a:r>
              <a:rPr lang="en-US" sz="2400" b="1" dirty="0" smtClean="0">
                <a:latin typeface="Agency FB" pitchFamily="34" charset="0"/>
              </a:rPr>
              <a:t> </a:t>
            </a:r>
            <a:r>
              <a:rPr lang="en-US" sz="2400" b="1" dirty="0" err="1" smtClean="0">
                <a:latin typeface="Agency FB" pitchFamily="34" charset="0"/>
              </a:rPr>
              <a:t>untuk</a:t>
            </a:r>
            <a:r>
              <a:rPr lang="en-US" sz="2400" b="1" dirty="0" smtClean="0">
                <a:latin typeface="Agency FB" pitchFamily="34" charset="0"/>
              </a:rPr>
              <a:t> </a:t>
            </a:r>
            <a:r>
              <a:rPr lang="en-US" sz="2400" b="1" dirty="0" err="1" smtClean="0">
                <a:latin typeface="Agency FB" pitchFamily="34" charset="0"/>
              </a:rPr>
              <a:t>proses</a:t>
            </a:r>
            <a:r>
              <a:rPr lang="en-US" sz="2400" b="1" dirty="0" smtClean="0">
                <a:latin typeface="Agency FB" pitchFamily="34" charset="0"/>
              </a:rPr>
              <a:t> </a:t>
            </a:r>
            <a:r>
              <a:rPr lang="en-US" sz="2400" b="1" dirty="0" err="1" smtClean="0">
                <a:latin typeface="Agency FB" pitchFamily="34" charset="0"/>
              </a:rPr>
              <a:t>pengenalan</a:t>
            </a:r>
            <a:r>
              <a:rPr lang="en-US" sz="2400" b="1" dirty="0" smtClean="0">
                <a:latin typeface="Agency FB" pitchFamily="34" charset="0"/>
              </a:rPr>
              <a:t> </a:t>
            </a:r>
            <a:r>
              <a:rPr lang="en-US" sz="2400" b="1" dirty="0" err="1" smtClean="0">
                <a:latin typeface="Agency FB" pitchFamily="34" charset="0"/>
              </a:rPr>
              <a:t>produk</a:t>
            </a:r>
            <a:r>
              <a:rPr lang="en-US" sz="2400" b="1" dirty="0" smtClean="0">
                <a:latin typeface="Agency FB" pitchFamily="34" charset="0"/>
              </a:rPr>
              <a:t> </a:t>
            </a:r>
            <a:r>
              <a:rPr lang="en-US" sz="2400" b="1" dirty="0" err="1" smtClean="0">
                <a:latin typeface="Agency FB" pitchFamily="34" charset="0"/>
              </a:rPr>
              <a:t>baru</a:t>
            </a:r>
            <a:r>
              <a:rPr lang="en-US" sz="2400" b="1" dirty="0">
                <a:latin typeface="Agency FB" pitchFamily="34" charset="0"/>
              </a:rPr>
              <a:t>:</a:t>
            </a:r>
          </a:p>
          <a:p>
            <a:pPr>
              <a:tabLst>
                <a:tab pos="346075" algn="l"/>
              </a:tabLst>
            </a:pPr>
            <a:r>
              <a:rPr lang="en-US" sz="2400" b="1" dirty="0" smtClean="0">
                <a:latin typeface="Agency FB" pitchFamily="34" charset="0"/>
              </a:rPr>
              <a:t>1. 	</a:t>
            </a:r>
            <a:r>
              <a:rPr lang="en-US" sz="2400" b="1" dirty="0" err="1" smtClean="0">
                <a:latin typeface="Agency FB" pitchFamily="34" charset="0"/>
              </a:rPr>
              <a:t>Menarik</a:t>
            </a:r>
            <a:r>
              <a:rPr lang="en-US" sz="2400" b="1" dirty="0" smtClean="0">
                <a:latin typeface="Agency FB" pitchFamily="34" charset="0"/>
              </a:rPr>
              <a:t>-</a:t>
            </a:r>
            <a:r>
              <a:rPr lang="en-US" sz="2400" b="1" dirty="0" err="1" smtClean="0">
                <a:latin typeface="Agency FB" pitchFamily="34" charset="0"/>
              </a:rPr>
              <a:t>pasar</a:t>
            </a:r>
            <a:r>
              <a:rPr lang="en-US" sz="2400" b="1" dirty="0" smtClean="0">
                <a:latin typeface="Agency FB" pitchFamily="34" charset="0"/>
              </a:rPr>
              <a:t> (</a:t>
            </a:r>
            <a:r>
              <a:rPr lang="en-US" sz="2400" b="1" i="1" dirty="0">
                <a:latin typeface="Agency FB" pitchFamily="34" charset="0"/>
              </a:rPr>
              <a:t>Market-Pull)</a:t>
            </a:r>
          </a:p>
          <a:p>
            <a:pPr marL="346075">
              <a:tabLst>
                <a:tab pos="346075" algn="l"/>
              </a:tabLst>
            </a:pPr>
            <a:r>
              <a:rPr lang="en-US" sz="2000" b="1" dirty="0" err="1" smtClean="0">
                <a:latin typeface="Agency FB" pitchFamily="34" charset="0"/>
              </a:rPr>
              <a:t>Menurut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pandangan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ini</a:t>
            </a:r>
            <a:r>
              <a:rPr lang="en-US" sz="2000" b="1" dirty="0">
                <a:latin typeface="Agency FB" pitchFamily="34" charset="0"/>
              </a:rPr>
              <a:t>, “</a:t>
            </a:r>
            <a:r>
              <a:rPr lang="en-US" sz="2000" b="1" dirty="0" err="1" smtClean="0">
                <a:latin typeface="Agency FB" pitchFamily="34" charset="0"/>
              </a:rPr>
              <a:t>Anda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harus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membuat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apa</a:t>
            </a:r>
            <a:r>
              <a:rPr lang="en-US" sz="2000" b="1" dirty="0" smtClean="0">
                <a:latin typeface="Agency FB" pitchFamily="34" charset="0"/>
              </a:rPr>
              <a:t> yang </a:t>
            </a:r>
            <a:r>
              <a:rPr lang="en-US" sz="2000" b="1" dirty="0" err="1" smtClean="0">
                <a:latin typeface="Agency FB" pitchFamily="34" charset="0"/>
              </a:rPr>
              <a:t>dapat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dijual</a:t>
            </a:r>
            <a:r>
              <a:rPr lang="en-US" sz="2000" b="1" dirty="0" smtClean="0">
                <a:latin typeface="Agency FB" pitchFamily="34" charset="0"/>
              </a:rPr>
              <a:t>”. </a:t>
            </a:r>
            <a:r>
              <a:rPr lang="en-US" sz="2000" b="1" dirty="0" err="1" smtClean="0">
                <a:latin typeface="Agency FB" pitchFamily="34" charset="0"/>
              </a:rPr>
              <a:t>Produk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baru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ditentukan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oleh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pasar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berdasarkan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kebutuhan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pelanggan</a:t>
            </a:r>
            <a:r>
              <a:rPr lang="en-US" sz="2000" b="1" dirty="0">
                <a:latin typeface="Agency FB" pitchFamily="34" charset="0"/>
              </a:rPr>
              <a:t>. </a:t>
            </a:r>
            <a:r>
              <a:rPr lang="en-US" sz="2000" b="1" dirty="0" err="1" smtClean="0">
                <a:latin typeface="Agency FB" pitchFamily="34" charset="0"/>
              </a:rPr>
              <a:t>Jenis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produk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baru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ditentukan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melalui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penelitian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pasar</a:t>
            </a:r>
            <a:r>
              <a:rPr lang="en-US" sz="2000" b="1" dirty="0">
                <a:latin typeface="Agency FB" pitchFamily="34" charset="0"/>
              </a:rPr>
              <a:t>&amp; </a:t>
            </a:r>
            <a:r>
              <a:rPr lang="en-US" sz="2000" b="1" dirty="0" err="1" smtClean="0">
                <a:latin typeface="Agency FB" pitchFamily="34" charset="0"/>
              </a:rPr>
              <a:t>umpan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balik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pelanggan</a:t>
            </a:r>
            <a:r>
              <a:rPr lang="en-US" sz="2000" b="1" dirty="0">
                <a:latin typeface="Agency FB" pitchFamily="34" charset="0"/>
              </a:rPr>
              <a:t>, </a:t>
            </a:r>
            <a:r>
              <a:rPr lang="en-US" sz="2000" b="1" dirty="0" err="1" smtClean="0">
                <a:latin typeface="Agency FB" pitchFamily="34" charset="0"/>
              </a:rPr>
              <a:t>dgn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sedikit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perhatian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terhadap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teknologi</a:t>
            </a:r>
            <a:r>
              <a:rPr lang="en-US" sz="2000" b="1" dirty="0">
                <a:latin typeface="Agency FB" pitchFamily="34" charset="0"/>
              </a:rPr>
              <a:t>. </a:t>
            </a:r>
            <a:endParaRPr lang="en-US" sz="2000" b="1" dirty="0" smtClean="0">
              <a:latin typeface="Agency FB" pitchFamily="34" charset="0"/>
            </a:endParaRPr>
          </a:p>
          <a:p>
            <a:pPr>
              <a:tabLst>
                <a:tab pos="346075" algn="l"/>
              </a:tabLst>
            </a:pPr>
            <a:endParaRPr lang="en-US" sz="400" b="1" dirty="0">
              <a:latin typeface="Agency FB" pitchFamily="34" charset="0"/>
            </a:endParaRPr>
          </a:p>
          <a:p>
            <a:pPr>
              <a:tabLst>
                <a:tab pos="346075" algn="l"/>
              </a:tabLst>
            </a:pPr>
            <a:r>
              <a:rPr lang="en-US" sz="2400" b="1" dirty="0">
                <a:latin typeface="Agency FB" pitchFamily="34" charset="0"/>
              </a:rPr>
              <a:t>2. </a:t>
            </a:r>
            <a:r>
              <a:rPr lang="en-US" sz="2400" b="1" dirty="0" smtClean="0">
                <a:latin typeface="Agency FB" pitchFamily="34" charset="0"/>
              </a:rPr>
              <a:t>	</a:t>
            </a:r>
            <a:r>
              <a:rPr lang="en-US" sz="2400" b="1" dirty="0" err="1" smtClean="0">
                <a:latin typeface="Agency FB" pitchFamily="34" charset="0"/>
              </a:rPr>
              <a:t>Mendorong-teknologi</a:t>
            </a:r>
            <a:r>
              <a:rPr lang="en-US" sz="2400" b="1" dirty="0" smtClean="0">
                <a:latin typeface="Agency FB" pitchFamily="34" charset="0"/>
              </a:rPr>
              <a:t> (</a:t>
            </a:r>
            <a:r>
              <a:rPr lang="en-US" sz="2400" b="1" i="1" dirty="0">
                <a:latin typeface="Agency FB" pitchFamily="34" charset="0"/>
              </a:rPr>
              <a:t>Technology Push)</a:t>
            </a:r>
          </a:p>
          <a:p>
            <a:pPr marL="346075">
              <a:tabLst>
                <a:tab pos="346075" algn="l"/>
              </a:tabLst>
            </a:pPr>
            <a:r>
              <a:rPr lang="en-US" sz="2000" b="1" dirty="0" err="1" smtClean="0">
                <a:latin typeface="Agency FB" pitchFamily="34" charset="0"/>
              </a:rPr>
              <a:t>Pandangan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ini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menyarankan“Anda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harus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menjual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apa</a:t>
            </a:r>
            <a:r>
              <a:rPr lang="en-US" sz="2000" b="1" dirty="0" smtClean="0">
                <a:latin typeface="Agency FB" pitchFamily="34" charset="0"/>
              </a:rPr>
              <a:t> yang </a:t>
            </a:r>
            <a:r>
              <a:rPr lang="en-US" sz="2000" b="1" dirty="0" err="1" smtClean="0">
                <a:latin typeface="Agency FB" pitchFamily="34" charset="0"/>
              </a:rPr>
              <a:t>dapat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anda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buat</a:t>
            </a:r>
            <a:r>
              <a:rPr lang="en-US" sz="2000" b="1" dirty="0">
                <a:latin typeface="Agency FB" pitchFamily="34" charset="0"/>
              </a:rPr>
              <a:t>”. 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Produk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baru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diperoleh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dari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teknologi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produksi</a:t>
            </a:r>
            <a:r>
              <a:rPr lang="en-US" sz="2000" b="1" dirty="0" smtClean="0">
                <a:latin typeface="Agency FB" pitchFamily="34" charset="0"/>
              </a:rPr>
              <a:t>, </a:t>
            </a:r>
            <a:r>
              <a:rPr lang="en-US" sz="2000" b="1" dirty="0" err="1" smtClean="0">
                <a:latin typeface="Agency FB" pitchFamily="34" charset="0"/>
              </a:rPr>
              <a:t>penggunaan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teknologi</a:t>
            </a:r>
            <a:r>
              <a:rPr lang="en-US" sz="2000" b="1" dirty="0" smtClean="0">
                <a:latin typeface="Agency FB" pitchFamily="34" charset="0"/>
              </a:rPr>
              <a:t> yang </a:t>
            </a:r>
            <a:r>
              <a:rPr lang="en-US" sz="2000" b="1" dirty="0" err="1" smtClean="0">
                <a:latin typeface="Agency FB" pitchFamily="34" charset="0"/>
              </a:rPr>
              <a:t>canggih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dan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kemudahan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operasi</a:t>
            </a:r>
            <a:r>
              <a:rPr lang="en-US" sz="2000" b="1" dirty="0" smtClean="0">
                <a:latin typeface="Agency FB" pitchFamily="34" charset="0"/>
              </a:rPr>
              <a:t>, </a:t>
            </a:r>
            <a:r>
              <a:rPr lang="en-US" sz="2000" b="1" dirty="0" err="1" smtClean="0">
                <a:latin typeface="Agency FB" pitchFamily="34" charset="0"/>
              </a:rPr>
              <a:t>dengan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sedikit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perhatian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terhadap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pasar</a:t>
            </a:r>
            <a:r>
              <a:rPr lang="en-US" sz="2000" b="1" dirty="0">
                <a:latin typeface="Agency FB" pitchFamily="34" charset="0"/>
              </a:rPr>
              <a:t>. </a:t>
            </a:r>
            <a:endParaRPr lang="en-US" sz="2000" dirty="0">
              <a:latin typeface="Agency FB" pitchFamily="34" charset="0"/>
            </a:endParaRPr>
          </a:p>
          <a:p>
            <a:pPr>
              <a:tabLst>
                <a:tab pos="346075" algn="l"/>
              </a:tabLst>
            </a:pPr>
            <a:endParaRPr lang="en-US" sz="400" b="1" dirty="0" smtClean="0">
              <a:latin typeface="Agency FB" pitchFamily="34" charset="0"/>
            </a:endParaRPr>
          </a:p>
          <a:p>
            <a:pPr>
              <a:tabLst>
                <a:tab pos="346075" algn="l"/>
              </a:tabLst>
            </a:pPr>
            <a:r>
              <a:rPr lang="en-US" sz="2400" b="1" dirty="0" smtClean="0">
                <a:latin typeface="Agency FB" pitchFamily="34" charset="0"/>
              </a:rPr>
              <a:t>3. 	</a:t>
            </a:r>
            <a:r>
              <a:rPr lang="en-US" sz="2400" b="1" dirty="0" err="1" smtClean="0">
                <a:latin typeface="Agency FB" pitchFamily="34" charset="0"/>
              </a:rPr>
              <a:t>Antarfungsional</a:t>
            </a:r>
            <a:r>
              <a:rPr lang="en-US" sz="2400" b="1" dirty="0" smtClean="0">
                <a:latin typeface="Agency FB" pitchFamily="34" charset="0"/>
              </a:rPr>
              <a:t>(</a:t>
            </a:r>
            <a:r>
              <a:rPr lang="en-US" sz="2400" b="1" i="1" dirty="0" err="1" smtClean="0">
                <a:latin typeface="Agency FB" pitchFamily="34" charset="0"/>
              </a:rPr>
              <a:t>Interfunctional</a:t>
            </a:r>
            <a:r>
              <a:rPr lang="en-US" sz="2400" b="1" i="1" dirty="0">
                <a:latin typeface="Agency FB" pitchFamily="34" charset="0"/>
              </a:rPr>
              <a:t>)</a:t>
            </a:r>
          </a:p>
          <a:p>
            <a:pPr marL="346075">
              <a:tabLst>
                <a:tab pos="166688" algn="l"/>
              </a:tabLst>
            </a:pPr>
            <a:r>
              <a:rPr lang="en-US" sz="2000" b="1" dirty="0" err="1" smtClean="0">
                <a:latin typeface="Agency FB" pitchFamily="34" charset="0"/>
              </a:rPr>
              <a:t>Produk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baru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memerlukan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kerjasama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diantara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pemasaran</a:t>
            </a:r>
            <a:r>
              <a:rPr lang="en-US" sz="2000" b="1" dirty="0">
                <a:latin typeface="Agency FB" pitchFamily="34" charset="0"/>
              </a:rPr>
              <a:t>, </a:t>
            </a:r>
            <a:r>
              <a:rPr lang="en-US" sz="2000" b="1" dirty="0" err="1" smtClean="0">
                <a:latin typeface="Agency FB" pitchFamily="34" charset="0"/>
              </a:rPr>
              <a:t>operasi</a:t>
            </a:r>
            <a:r>
              <a:rPr lang="en-US" sz="2000" b="1" dirty="0">
                <a:latin typeface="Agency FB" pitchFamily="34" charset="0"/>
              </a:rPr>
              <a:t>, </a:t>
            </a:r>
            <a:r>
              <a:rPr lang="en-US" sz="2000" b="1" dirty="0" err="1" smtClean="0">
                <a:latin typeface="Agency FB" pitchFamily="34" charset="0"/>
              </a:rPr>
              <a:t>keterampilan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teknik</a:t>
            </a:r>
            <a:r>
              <a:rPr lang="en-US" sz="2000" b="1" dirty="0">
                <a:latin typeface="Agency FB" pitchFamily="34" charset="0"/>
              </a:rPr>
              <a:t>, </a:t>
            </a:r>
            <a:r>
              <a:rPr lang="en-US" sz="2000" b="1" dirty="0" err="1" smtClean="0">
                <a:latin typeface="Agency FB" pitchFamily="34" charset="0"/>
              </a:rPr>
              <a:t>dan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fungsi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lainnya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sehingga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menghasilkan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produk</a:t>
            </a:r>
            <a:r>
              <a:rPr lang="en-US" sz="2000" b="1" dirty="0" smtClean="0">
                <a:latin typeface="Agency FB" pitchFamily="34" charset="0"/>
              </a:rPr>
              <a:t> yang </a:t>
            </a:r>
            <a:r>
              <a:rPr lang="en-US" sz="2000" b="1" dirty="0" err="1" smtClean="0">
                <a:latin typeface="Agency FB" pitchFamily="34" charset="0"/>
              </a:rPr>
              <a:t>memenuhi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kebutuhan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pelanggan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dengan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penggunaan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teknologi</a:t>
            </a:r>
            <a:r>
              <a:rPr lang="en-US" sz="2000" b="1" dirty="0" smtClean="0">
                <a:latin typeface="Agency FB" pitchFamily="34" charset="0"/>
              </a:rPr>
              <a:t> yang </a:t>
            </a:r>
            <a:r>
              <a:rPr lang="en-US" sz="2000" b="1" dirty="0" err="1" smtClean="0">
                <a:latin typeface="Agency FB" pitchFamily="34" charset="0"/>
              </a:rPr>
              <a:t>memberikan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manfaat</a:t>
            </a:r>
            <a:r>
              <a:rPr lang="en-US" sz="2000" b="1" dirty="0" smtClean="0">
                <a:latin typeface="Agency FB" pitchFamily="34" charset="0"/>
              </a:rPr>
              <a:t> </a:t>
            </a:r>
            <a:r>
              <a:rPr lang="en-US" sz="2000" b="1" dirty="0" err="1" smtClean="0">
                <a:latin typeface="Agency FB" pitchFamily="34" charset="0"/>
              </a:rPr>
              <a:t>terbaik</a:t>
            </a:r>
            <a:r>
              <a:rPr lang="en-US" sz="2000" b="1" dirty="0">
                <a:latin typeface="Agency FB" pitchFamily="34" charset="0"/>
              </a:rPr>
              <a:t>.</a:t>
            </a:r>
            <a:endParaRPr lang="en-US" sz="2000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gency FB" pitchFamily="34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gency FB" pitchFamily="34" charset="0"/>
              </a:rPr>
              <a:t>PRODUCT DEVELOPMENT </a:t>
            </a:r>
            <a:br>
              <a:rPr lang="en-US" sz="3600" b="1" dirty="0" smtClean="0">
                <a:solidFill>
                  <a:schemeClr val="bg1"/>
                </a:solidFill>
                <a:latin typeface="Agency FB" pitchFamily="34" charset="0"/>
              </a:rPr>
            </a:br>
            <a:endParaRPr lang="en-US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375" y="865188"/>
            <a:ext cx="162865" cy="348813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just" fontAlgn="auto">
              <a:lnSpc>
                <a:spcPts val="19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98" dirty="0" smtClean="0">
                <a:solidFill>
                  <a:srgbClr val="000000"/>
                </a:solidFill>
                <a:latin typeface="Arial Bold"/>
              </a:rPr>
              <a:t> </a:t>
            </a:r>
            <a:endParaRPr lang="en-US" sz="1998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295401"/>
            <a:ext cx="7772400" cy="49398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>
            <a:spAutoFit/>
          </a:bodyPr>
          <a:lstStyle/>
          <a:p>
            <a:pPr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Proses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pengembangan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produk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baru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terdiri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atas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langkah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sbb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:</a:t>
            </a:r>
            <a:endParaRPr lang="en-US" sz="2800" dirty="0" smtClean="0">
              <a:solidFill>
                <a:srgbClr val="000000"/>
              </a:solidFill>
              <a:latin typeface="Agency FB" pitchFamily="34" charset="0"/>
            </a:endParaRPr>
          </a:p>
          <a:p>
            <a:pPr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000" dirty="0" smtClean="0">
              <a:solidFill>
                <a:srgbClr val="000000"/>
              </a:solidFill>
              <a:latin typeface="Agency FB" pitchFamily="34" charset="0"/>
            </a:endParaRPr>
          </a:p>
          <a:p>
            <a:pPr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Pencarian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gagasan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endParaRPr lang="en-US" sz="2800" dirty="0" smtClean="0">
              <a:solidFill>
                <a:srgbClr val="000000"/>
              </a:solidFill>
              <a:latin typeface="Agency FB" pitchFamily="34" charset="0"/>
            </a:endParaRP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Sumber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utama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gagasan-gagasan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produk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baru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adalah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dari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pasar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atau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teknologi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telah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ada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observasi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terhadap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produk-produk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sekarang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pendapat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para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penyalur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para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ahli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pesaing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orang-orang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penjualan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dan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manajemen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puncak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. </a:t>
            </a:r>
            <a:endParaRPr lang="en-US" sz="2800" dirty="0" smtClean="0">
              <a:solidFill>
                <a:srgbClr val="000000"/>
              </a:solidFill>
              <a:latin typeface="Agency FB" pitchFamily="34" charset="0"/>
            </a:endParaRP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 smtClean="0">
              <a:solidFill>
                <a:srgbClr val="000000"/>
              </a:solidFill>
              <a:latin typeface="Agency FB" pitchFamily="34" charset="0"/>
            </a:endParaRPr>
          </a:p>
          <a:p>
            <a:pPr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Seleksi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Produk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 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Seleksi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untuk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produk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baru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sebaiknya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memenuhi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ency FB" pitchFamily="34" charset="0"/>
              </a:rPr>
              <a:t>kriteria</a:t>
            </a:r>
            <a:r>
              <a:rPr lang="en-US" sz="2800" dirty="0">
                <a:solidFill>
                  <a:srgbClr val="000000"/>
                </a:solidFill>
                <a:latin typeface="Agency FB" pitchFamily="34" charset="0"/>
              </a:rPr>
              <a:t>: </a:t>
            </a:r>
            <a:endParaRPr lang="en-US" sz="2800" dirty="0" smtClean="0">
              <a:solidFill>
                <a:srgbClr val="000000"/>
              </a:solidFill>
              <a:latin typeface="Agency FB" pitchFamily="34" charset="0"/>
            </a:endParaRPr>
          </a:p>
          <a:p>
            <a:pPr marL="914400" lvl="3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Agency FB" pitchFamily="34" charset="0"/>
              </a:rPr>
              <a:t>Potensi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pasar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, </a:t>
            </a:r>
            <a:endParaRPr lang="en-US" sz="2400" dirty="0" smtClean="0">
              <a:solidFill>
                <a:srgbClr val="000000"/>
              </a:solidFill>
              <a:latin typeface="Agency FB" pitchFamily="34" charset="0"/>
            </a:endParaRPr>
          </a:p>
          <a:p>
            <a:pPr marL="914400" lvl="3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K</a:t>
            </a:r>
            <a:r>
              <a:rPr lang="en-US" sz="2400" dirty="0" err="1" smtClean="0">
                <a:solidFill>
                  <a:srgbClr val="000000"/>
                </a:solidFill>
                <a:latin typeface="Agency FB" pitchFamily="34" charset="0"/>
              </a:rPr>
              <a:t>elayakan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finansial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, </a:t>
            </a:r>
            <a:endParaRPr lang="en-US" sz="2400" dirty="0" smtClean="0">
              <a:solidFill>
                <a:srgbClr val="000000"/>
              </a:solidFill>
              <a:latin typeface="Agency FB" pitchFamily="34" charset="0"/>
            </a:endParaRPr>
          </a:p>
          <a:p>
            <a:pPr marL="914400" lvl="3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K</a:t>
            </a:r>
            <a:r>
              <a:rPr lang="en-US" sz="2400" dirty="0" err="1" smtClean="0">
                <a:solidFill>
                  <a:srgbClr val="000000"/>
                </a:solidFill>
                <a:latin typeface="Agency FB" pitchFamily="34" charset="0"/>
              </a:rPr>
              <a:t>esesuaian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operasi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. </a:t>
            </a:r>
            <a:endParaRPr lang="en-US" sz="3200" dirty="0">
              <a:solidFill>
                <a:srgbClr val="0000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95021"/>
            <a:ext cx="7756525" cy="4770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>
            <a:spAutoFit/>
          </a:bodyPr>
          <a:lstStyle/>
          <a:p>
            <a:pPr marL="452640" indent="-514350" fontAlgn="auto">
              <a:spcBef>
                <a:spcPts val="0"/>
              </a:spcBef>
              <a:spcAft>
                <a:spcPts val="0"/>
              </a:spcAft>
              <a:tabLst>
                <a:tab pos="29051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3.	</a:t>
            </a:r>
            <a:r>
              <a:rPr lang="en-US" sz="2400" dirty="0" err="1" smtClean="0">
                <a:solidFill>
                  <a:srgbClr val="000000"/>
                </a:solidFill>
                <a:latin typeface="Agency FB" pitchFamily="34" charset="0"/>
              </a:rPr>
              <a:t>Disain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pendahuluan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endParaRPr lang="en-US" sz="2400" dirty="0" smtClean="0">
              <a:solidFill>
                <a:srgbClr val="000000"/>
              </a:solidFill>
              <a:latin typeface="Agency FB" pitchFamily="34" charset="0"/>
            </a:endParaRPr>
          </a:p>
          <a:p>
            <a:pPr marL="290513" indent="-290513" fontAlgn="auto">
              <a:spcBef>
                <a:spcPts val="0"/>
              </a:spcBef>
              <a:spcAft>
                <a:spcPts val="0"/>
              </a:spcAft>
              <a:tabLst>
                <a:tab pos="29051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Agency FB" pitchFamily="34" charset="0"/>
              </a:rPr>
              <a:t>Dilakukan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pengembangan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beberapa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alternatif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disain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400" dirty="0" err="1" smtClean="0">
                <a:solidFill>
                  <a:srgbClr val="000000"/>
                </a:solidFill>
                <a:latin typeface="Agency FB" pitchFamily="34" charset="0"/>
              </a:rPr>
              <a:t>memenuhi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gency FB" pitchFamily="34" charset="0"/>
              </a:rPr>
              <a:t>ciri-ciri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konseptual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terpilih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Bila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disetujui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perlu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dibuat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prototype-prototype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pengujian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analisis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. </a:t>
            </a:r>
            <a:endParaRPr lang="en-US" sz="2400" dirty="0" smtClean="0">
              <a:solidFill>
                <a:srgbClr val="000000"/>
              </a:solidFill>
              <a:latin typeface="Agency FB" pitchFamily="34" charset="0"/>
            </a:endParaRPr>
          </a:p>
          <a:p>
            <a:pPr marL="452640" indent="-514350" fontAlgn="auto">
              <a:spcBef>
                <a:spcPts val="0"/>
              </a:spcBef>
              <a:spcAft>
                <a:spcPts val="0"/>
              </a:spcAft>
              <a:tabLst>
                <a:tab pos="290513" algn="l"/>
              </a:tabLst>
              <a:defRPr/>
            </a:pPr>
            <a:endParaRPr lang="en-US" sz="500" dirty="0" smtClean="0">
              <a:solidFill>
                <a:srgbClr val="000000"/>
              </a:solidFill>
              <a:latin typeface="Agency FB" pitchFamily="34" charset="0"/>
            </a:endParaRPr>
          </a:p>
          <a:p>
            <a:pPr marL="452640" indent="-514350" fontAlgn="auto">
              <a:spcBef>
                <a:spcPts val="0"/>
              </a:spcBef>
              <a:spcAft>
                <a:spcPts val="0"/>
              </a:spcAft>
              <a:tabLst>
                <a:tab pos="29051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4. 	</a:t>
            </a:r>
            <a:r>
              <a:rPr lang="en-US" sz="2400" dirty="0" err="1" smtClean="0">
                <a:solidFill>
                  <a:srgbClr val="000000"/>
                </a:solidFill>
                <a:latin typeface="Agency FB" pitchFamily="34" charset="0"/>
              </a:rPr>
              <a:t>Pengujian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(Testing) </a:t>
            </a:r>
          </a:p>
          <a:p>
            <a:pPr marL="296863" indent="-358775" fontAlgn="auto">
              <a:spcBef>
                <a:spcPts val="0"/>
              </a:spcBef>
              <a:spcAft>
                <a:spcPts val="0"/>
              </a:spcAft>
              <a:tabLst>
                <a:tab pos="290513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Agency FB" pitchFamily="34" charset="0"/>
              </a:rPr>
              <a:t>Pengujian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terhadap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prototype-prototype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ditujukan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pada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gency FB" pitchFamily="34" charset="0"/>
              </a:rPr>
              <a:t>pengujian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gency FB" pitchFamily="34" charset="0"/>
              </a:rPr>
              <a:t>pemasaran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kemampuan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teknikal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. </a:t>
            </a:r>
            <a:endParaRPr lang="en-US" sz="2400" dirty="0" smtClean="0">
              <a:solidFill>
                <a:srgbClr val="000000"/>
              </a:solidFill>
              <a:latin typeface="Agency FB" pitchFamily="34" charset="0"/>
            </a:endParaRPr>
          </a:p>
          <a:p>
            <a:pPr marL="452640" indent="-514350" fontAlgn="auto">
              <a:spcBef>
                <a:spcPts val="0"/>
              </a:spcBef>
              <a:spcAft>
                <a:spcPts val="0"/>
              </a:spcAft>
              <a:tabLst>
                <a:tab pos="290513" algn="l"/>
              </a:tabLst>
              <a:defRPr/>
            </a:pPr>
            <a:endParaRPr lang="en-US" sz="600" dirty="0" smtClean="0">
              <a:solidFill>
                <a:srgbClr val="000000"/>
              </a:solidFill>
              <a:latin typeface="Agency FB" pitchFamily="34" charset="0"/>
            </a:endParaRPr>
          </a:p>
          <a:p>
            <a:pPr marL="452640" indent="-514350" fontAlgn="auto">
              <a:spcBef>
                <a:spcPts val="0"/>
              </a:spcBef>
              <a:spcAft>
                <a:spcPts val="0"/>
              </a:spcAft>
              <a:tabLst>
                <a:tab pos="29051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5.  </a:t>
            </a:r>
            <a:r>
              <a:rPr lang="en-US" sz="2400" dirty="0" err="1" smtClean="0">
                <a:solidFill>
                  <a:srgbClr val="000000"/>
                </a:solidFill>
                <a:latin typeface="Agency FB" pitchFamily="34" charset="0"/>
              </a:rPr>
              <a:t>Disain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Akhir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(Final) </a:t>
            </a:r>
          </a:p>
          <a:p>
            <a:pPr marL="296863" indent="-358775" fontAlgn="auto">
              <a:spcBef>
                <a:spcPts val="0"/>
              </a:spcBef>
              <a:spcAft>
                <a:spcPts val="0"/>
              </a:spcAft>
              <a:tabLst>
                <a:tab pos="290513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Agency FB" pitchFamily="34" charset="0"/>
              </a:rPr>
              <a:t>Spesifikasi-spesifikasi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komponen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komponennya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Agency FB" pitchFamily="34" charset="0"/>
              </a:rPr>
              <a:t>gambar-gambar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perakitan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disusun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memberikan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basis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bagi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proses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produksinya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. 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endParaRPr lang="en-US" sz="2400" dirty="0">
              <a:solidFill>
                <a:srgbClr val="000000"/>
              </a:solidFill>
              <a:latin typeface="Agency FB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gency FB" pitchFamily="34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gency FB" pitchFamily="34" charset="0"/>
              </a:rPr>
              <a:t>PRODUCT DEVELOPMENT </a:t>
            </a:r>
            <a:br>
              <a:rPr lang="en-US" sz="3600" b="1" dirty="0" smtClean="0">
                <a:solidFill>
                  <a:schemeClr val="bg1"/>
                </a:solidFill>
                <a:latin typeface="Agency FB" pitchFamily="34" charset="0"/>
              </a:rPr>
            </a:br>
            <a:endParaRPr lang="en-US" sz="36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08" y="0"/>
            <a:ext cx="9158207" cy="9906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algn="r"/>
            <a:r>
              <a:rPr lang="en-US" sz="4000" b="1" i="1" dirty="0" smtClean="0">
                <a:solidFill>
                  <a:schemeClr val="bg1"/>
                </a:solidFill>
                <a:latin typeface="Agency FB" pitchFamily="34" charset="0"/>
              </a:rPr>
              <a:t>Quality Function Deployment (QFD) </a:t>
            </a:r>
            <a:endParaRPr lang="en-US" sz="4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Adalah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suatu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proses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menetapkan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keinginan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pelanggan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tentang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“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apa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diinginkan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konsumen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menterjemahkannya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menjadi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atribut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“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bagaimana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agar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tiap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area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fungsional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dapat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memahami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melaksanakannya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. QFD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di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bangun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dengn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konsep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Rumah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Mutu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.</a:t>
            </a:r>
          </a:p>
          <a:p>
            <a:r>
              <a:rPr lang="en-US" sz="2800" dirty="0" err="1" smtClean="0">
                <a:latin typeface="Agency FB" pitchFamily="34" charset="0"/>
              </a:rPr>
              <a:t>E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nam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langkah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Untuk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membangun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rumah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mutu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yaitu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Identifikasi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keinginan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pelanggan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Bagaimana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mengidentifikasi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barang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jasa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dibutuhkan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konsumen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Bagaimana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hubungkan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keinginan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pelanggan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terhadap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produk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2400" dirty="0" smtClean="0">
                <a:solidFill>
                  <a:schemeClr val="tx1"/>
                </a:solidFill>
                <a:latin typeface="Agency FB" pitchFamily="34" charset="0"/>
              </a:rPr>
              <a:t>Bagaiman mengidentifikasi hubungan antara perusahaan. 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400" dirty="0" err="1" smtClean="0">
                <a:solidFill>
                  <a:schemeClr val="tx1"/>
                </a:solidFill>
                <a:latin typeface="Agency FB" pitchFamily="34" charset="0"/>
              </a:rPr>
              <a:t>Membangun</a:t>
            </a:r>
            <a:r>
              <a:rPr lang="fr-FR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Agency FB" pitchFamily="34" charset="0"/>
              </a:rPr>
              <a:t>arti</a:t>
            </a:r>
            <a:r>
              <a:rPr lang="fr-FR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Agency FB" pitchFamily="34" charset="0"/>
              </a:rPr>
              <a:t>penting</a:t>
            </a:r>
            <a:r>
              <a:rPr lang="fr-FR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Agency FB" pitchFamily="34" charset="0"/>
              </a:rPr>
              <a:t>suatu</a:t>
            </a:r>
            <a:r>
              <a:rPr lang="fr-FR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Agency FB" pitchFamily="34" charset="0"/>
              </a:rPr>
              <a:t>penilain</a:t>
            </a:r>
            <a:r>
              <a:rPr lang="fr-FR" sz="2400" dirty="0" smtClean="0">
                <a:solidFill>
                  <a:schemeClr val="tx1"/>
                </a:solidFill>
                <a:latin typeface="Agency FB" pitchFamily="34" charset="0"/>
              </a:rPr>
              <a:t> yang </a:t>
            </a:r>
            <a:r>
              <a:rPr lang="fr-FR" sz="2400" dirty="0" err="1" smtClean="0">
                <a:solidFill>
                  <a:schemeClr val="tx1"/>
                </a:solidFill>
                <a:latin typeface="Agency FB" pitchFamily="34" charset="0"/>
              </a:rPr>
              <a:t>baik</a:t>
            </a:r>
            <a:r>
              <a:rPr lang="fr-FR" sz="2400" dirty="0" smtClean="0">
                <a:solidFill>
                  <a:schemeClr val="tx1"/>
                </a:solidFill>
                <a:latin typeface="Agency FB" pitchFamily="34" charset="0"/>
              </a:rPr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Evaluasi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persaingan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produk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algn="r"/>
            <a:r>
              <a:rPr lang="en-US" sz="3600" dirty="0" err="1" smtClean="0">
                <a:solidFill>
                  <a:schemeClr val="bg1"/>
                </a:solidFill>
                <a:latin typeface="Agency FB" pitchFamily="34" charset="0"/>
              </a:rPr>
              <a:t>Pengorganisasian</a:t>
            </a:r>
            <a:r>
              <a:rPr lang="en-US" sz="3600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itchFamily="34" charset="0"/>
              </a:rPr>
              <a:t>Pengembangan</a:t>
            </a:r>
            <a:r>
              <a:rPr lang="en-US" sz="3600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itchFamily="34" charset="0"/>
              </a:rPr>
              <a:t>Produk</a:t>
            </a:r>
            <a:r>
              <a:rPr lang="en-US" sz="3600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endParaRPr lang="en-US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924800" cy="37338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Departemen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penelitian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pengembangan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(R &amp; D)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produk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</a:p>
          <a:p>
            <a:r>
              <a:rPr lang="en-US" sz="2800" dirty="0" err="1" smtClean="0">
                <a:latin typeface="Agency FB" pitchFamily="34" charset="0"/>
              </a:rPr>
              <a:t>Manajer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Proyek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Pengembangan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Produk</a:t>
            </a:r>
            <a:endParaRPr lang="en-US" sz="2800" dirty="0" smtClean="0">
              <a:latin typeface="Agency FB" pitchFamily="34" charset="0"/>
            </a:endParaRPr>
          </a:p>
          <a:p>
            <a:r>
              <a:rPr lang="en-US" sz="2800" dirty="0" smtClean="0">
                <a:latin typeface="Agency FB" pitchFamily="34" charset="0"/>
              </a:rPr>
              <a:t>Team </a:t>
            </a:r>
            <a:r>
              <a:rPr lang="en-US" sz="2800" dirty="0" err="1" smtClean="0">
                <a:latin typeface="Agency FB" pitchFamily="34" charset="0"/>
              </a:rPr>
              <a:t>Pengembangan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Produk</a:t>
            </a:r>
            <a:endParaRPr lang="en-US" sz="2800" dirty="0" smtClean="0">
              <a:latin typeface="Agency FB" pitchFamily="34" charset="0"/>
            </a:endParaRPr>
          </a:p>
          <a:p>
            <a:pPr lvl="1">
              <a:buNone/>
            </a:pP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Bertanggungjawab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mengubah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produk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keinginan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pasar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pencapaian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suksesnya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produk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pasar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. Hal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ini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termasuk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kemampuan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produk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gency FB" pitchFamily="34" charset="0"/>
              </a:rPr>
              <a:t>dipasarkan</a:t>
            </a:r>
            <a:r>
              <a:rPr lang="en-US" sz="2400" dirty="0" smtClean="0">
                <a:solidFill>
                  <a:schemeClr val="tx1"/>
                </a:solidFill>
                <a:latin typeface="Agency FB" pitchFamily="34" charset="0"/>
              </a:rPr>
              <a:t> (</a:t>
            </a:r>
            <a:r>
              <a:rPr lang="en-US" sz="2400" i="1" dirty="0" smtClean="0">
                <a:solidFill>
                  <a:schemeClr val="tx1"/>
                </a:solidFill>
                <a:latin typeface="Agency FB" pitchFamily="34" charset="0"/>
              </a:rPr>
              <a:t>marketability) </a:t>
            </a:r>
            <a:r>
              <a:rPr lang="en-US" sz="2400" i="1" dirty="0" err="1" smtClean="0">
                <a:solidFill>
                  <a:schemeClr val="tx1"/>
                </a:solidFill>
                <a:latin typeface="Agency FB" pitchFamily="34" charset="0"/>
              </a:rPr>
              <a:t>diproduksi</a:t>
            </a:r>
            <a:r>
              <a:rPr lang="en-US" sz="2400" i="1" dirty="0" smtClean="0">
                <a:solidFill>
                  <a:schemeClr val="tx1"/>
                </a:solidFill>
                <a:latin typeface="Agency FB" pitchFamily="34" charset="0"/>
              </a:rPr>
              <a:t> (manufacturability) </a:t>
            </a:r>
            <a:r>
              <a:rPr lang="en-US" sz="2400" i="1" dirty="0" err="1" smtClean="0">
                <a:solidFill>
                  <a:schemeClr val="tx1"/>
                </a:solidFill>
                <a:latin typeface="Agency FB" pitchFamily="34" charset="0"/>
              </a:rPr>
              <a:t>dan</a:t>
            </a:r>
            <a:r>
              <a:rPr lang="en-US" sz="2400" i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gency FB" pitchFamily="34" charset="0"/>
              </a:rPr>
              <a:t>kemampuan</a:t>
            </a:r>
            <a:r>
              <a:rPr lang="en-US" sz="2400" i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gency FB" pitchFamily="34" charset="0"/>
              </a:rPr>
              <a:t>purna</a:t>
            </a:r>
            <a:r>
              <a:rPr lang="en-US" sz="2400" i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Agency FB" pitchFamily="34" charset="0"/>
              </a:rPr>
              <a:t>jualnya</a:t>
            </a:r>
            <a:r>
              <a:rPr lang="en-US" sz="2400" i="1" dirty="0" smtClean="0">
                <a:solidFill>
                  <a:schemeClr val="tx1"/>
                </a:solidFill>
                <a:latin typeface="Agency FB" pitchFamily="34" charset="0"/>
              </a:rPr>
              <a:t> (serviceability) </a:t>
            </a:r>
            <a:endParaRPr lang="en-US" sz="2400" i="1" dirty="0" smtClean="0">
              <a:latin typeface="Agency FB" pitchFamily="34" charset="0"/>
            </a:endParaRPr>
          </a:p>
          <a:p>
            <a:pPr marL="285750"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Team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Rekayasa</a:t>
            </a:r>
            <a:r>
              <a:rPr lang="en-US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gency FB" pitchFamily="34" charset="0"/>
              </a:rPr>
              <a:t>Nilai</a:t>
            </a:r>
            <a:endParaRPr lang="en-US" sz="2800" dirty="0" smtClean="0">
              <a:solidFill>
                <a:schemeClr val="tx1"/>
              </a:solidFill>
              <a:latin typeface="Agency FB" pitchFamily="34" charset="0"/>
            </a:endParaRPr>
          </a:p>
          <a:p>
            <a:endParaRPr lang="en-US" sz="2800" dirty="0" smtClean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5572"/>
            <a:ext cx="8915400" cy="571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marL="231775" algn="l"/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Kasus</a:t>
            </a:r>
            <a:endParaRPr lang="en-US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Agency FB" pitchFamily="34" charset="0"/>
              </a:rPr>
              <a:t>DIVERSIFIKASI </a:t>
            </a:r>
            <a:r>
              <a:rPr lang="en-US" sz="3600" dirty="0" smtClean="0">
                <a:solidFill>
                  <a:schemeClr val="bg1"/>
                </a:solidFill>
                <a:latin typeface="Agency FB" pitchFamily="34" charset="0"/>
              </a:rPr>
              <a:t>PRODUK</a:t>
            </a:r>
            <a:r>
              <a:rPr lang="en-US" sz="4800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endParaRPr lang="en-US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219200"/>
            <a:ext cx="7315200" cy="156966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Perancangan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kembali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suatu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dilakukan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diversifikasi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karena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perusahaan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sering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menghadapi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kesempatan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diversifikatif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yaitu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kesempatan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menambah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memperluas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macam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dibuat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dijual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375" y="2998788"/>
            <a:ext cx="4951035" cy="461665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>
                <a:solidFill>
                  <a:srgbClr val="000000"/>
                </a:solidFill>
                <a:latin typeface="Agency FB" pitchFamily="34" charset="0"/>
              </a:rPr>
              <a:t>Ada 3 macam pengembangan diversifikatif, yaitu : </a:t>
            </a:r>
            <a:endParaRPr lang="en-US" sz="2400">
              <a:solidFill>
                <a:srgbClr val="000000"/>
              </a:solidFill>
              <a:latin typeface="Agency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375" y="3608388"/>
            <a:ext cx="7693025" cy="29238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gency FB" pitchFamily="34" charset="0"/>
              </a:rPr>
              <a:t>DIVERSIFIKASI KONSENTRIK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	Usaha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menambah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baru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mempunyai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sinergi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teknologik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sinergi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garis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ada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. </a:t>
            </a:r>
            <a:endParaRPr lang="en-US" sz="1000" dirty="0" smtClean="0">
              <a:solidFill>
                <a:srgbClr val="000000"/>
              </a:solidFill>
              <a:latin typeface="Agency FB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Agency FB" pitchFamily="34" charset="0"/>
              </a:rPr>
              <a:t>	</a:t>
            </a:r>
            <a:endParaRPr lang="en-US" sz="2400" dirty="0" smtClean="0">
              <a:solidFill>
                <a:srgbClr val="000000"/>
              </a:solidFill>
              <a:latin typeface="Agency FB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Agency FB" pitchFamily="34" charset="0"/>
              </a:rPr>
              <a:t>Contoh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Perusahaan.mobil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menambah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produknya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produksi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sepeda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motor.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2400" dirty="0">
              <a:solidFill>
                <a:srgbClr val="000000"/>
              </a:solidFill>
              <a:latin typeface="Agency FB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295400"/>
            <a:ext cx="7312025" cy="510909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346075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	DIVERSIFIKASI 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HORISONTAL </a:t>
            </a:r>
          </a:p>
          <a:p>
            <a:pPr marL="346075" algn="just" fontAlgn="auto">
              <a:spcBef>
                <a:spcPts val="0"/>
              </a:spcBef>
              <a:spcAft>
                <a:spcPts val="0"/>
              </a:spcAft>
              <a:tabLst>
                <a:tab pos="346075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Usaha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menambah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produk-produk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baru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menarik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konsumen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meskipun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tersebut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tidak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mempunyai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hubungan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garis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ada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. </a:t>
            </a:r>
          </a:p>
          <a:p>
            <a:pPr marL="346075" algn="just" fontAlgn="auto">
              <a:spcBef>
                <a:spcPts val="0"/>
              </a:spcBef>
              <a:spcAft>
                <a:spcPts val="0"/>
              </a:spcAft>
              <a:tabLst>
                <a:tab pos="346075" algn="l"/>
              </a:tabLst>
              <a:defRPr/>
            </a:pPr>
            <a:endParaRPr lang="en-US" sz="700" dirty="0">
              <a:solidFill>
                <a:srgbClr val="000000"/>
              </a:solidFill>
              <a:latin typeface="Agency FB" pitchFamily="34" charset="0"/>
            </a:endParaRPr>
          </a:p>
          <a:p>
            <a:pPr marL="346075" algn="just" fontAlgn="auto">
              <a:spcBef>
                <a:spcPts val="0"/>
              </a:spcBef>
              <a:spcAft>
                <a:spcPts val="0"/>
              </a:spcAft>
              <a:tabLst>
                <a:tab pos="346075" algn="l"/>
              </a:tabLst>
              <a:defRPr/>
            </a:pP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Contoh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Perusahaan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mobil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juga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memproduksi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audio.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346075" algn="l"/>
              </a:tabLst>
              <a:defRPr/>
            </a:pPr>
            <a:endParaRPr lang="en-US" sz="2400" dirty="0">
              <a:solidFill>
                <a:srgbClr val="000000"/>
              </a:solidFill>
              <a:latin typeface="Agency FB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346075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3. 	DIVERSIFIKASI 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KONGLOMERAT </a:t>
            </a:r>
          </a:p>
          <a:p>
            <a:pPr marL="346075" algn="just" fontAlgn="auto">
              <a:spcBef>
                <a:spcPts val="0"/>
              </a:spcBef>
              <a:spcAft>
                <a:spcPts val="0"/>
              </a:spcAft>
              <a:tabLst>
                <a:tab pos="346075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Usaha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menambah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baru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dijual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pada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golongan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pembeli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baru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tujuan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menjaga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stabilitas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produksi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&amp;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penjualan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merupakan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pemanfaatan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gency FB" pitchFamily="34" charset="0"/>
              </a:rPr>
              <a:t>kesempatan</a:t>
            </a:r>
            <a:r>
              <a:rPr lang="en-US" sz="24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lingkungan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menguntungkan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. </a:t>
            </a:r>
            <a:endParaRPr lang="en-US" sz="2400" dirty="0" smtClean="0">
              <a:solidFill>
                <a:srgbClr val="000000"/>
              </a:solidFill>
              <a:latin typeface="Agency FB" pitchFamily="34" charset="0"/>
            </a:endParaRPr>
          </a:p>
          <a:p>
            <a:pPr marL="3460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solidFill>
                <a:srgbClr val="000000"/>
              </a:solidFill>
              <a:latin typeface="Agency FB" pitchFamily="34" charset="0"/>
            </a:endParaRPr>
          </a:p>
          <a:p>
            <a:pPr marL="3460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Agency FB" pitchFamily="34" charset="0"/>
              </a:rPr>
              <a:t>Contoh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: Perusahaan. yang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memproduksi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barang-barang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elektronik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sejenisnya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melakukan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diversifikasi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konglomerat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memproduksi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produk-produk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gency FB" pitchFamily="34" charset="0"/>
              </a:rPr>
              <a:t>kosmetik</a:t>
            </a:r>
            <a:r>
              <a:rPr lang="en-US" sz="2400" dirty="0">
                <a:solidFill>
                  <a:srgbClr val="000000"/>
                </a:solidFill>
                <a:latin typeface="Agency FB" pitchFamily="34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Agency FB" pitchFamily="34" charset="0"/>
              </a:rPr>
              <a:t>DIVERSIFIKASI </a:t>
            </a:r>
            <a:r>
              <a:rPr lang="en-US" sz="3600" dirty="0" smtClean="0">
                <a:solidFill>
                  <a:schemeClr val="bg1"/>
                </a:solidFill>
                <a:latin typeface="Agency FB" pitchFamily="34" charset="0"/>
              </a:rPr>
              <a:t>PRODUK</a:t>
            </a:r>
            <a:r>
              <a:rPr lang="en-US" sz="4800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endParaRPr lang="en-US" sz="36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90414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marL="231775" algn="l"/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Kasus</a:t>
            </a:r>
            <a:endParaRPr lang="en-US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-25047"/>
            <a:ext cx="9144000" cy="83099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KEPUTUSAN </a:t>
            </a:r>
            <a:r>
              <a:rPr lang="en-US" sz="3600" dirty="0" err="1">
                <a:solidFill>
                  <a:schemeClr val="bg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KEPUTUSAN</a:t>
            </a:r>
            <a:r>
              <a:rPr lang="en-US" sz="3600" dirty="0">
                <a:solidFill>
                  <a:schemeClr val="bg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PERENCANAAN </a:t>
            </a:r>
            <a:r>
              <a:rPr lang="en-US" sz="3600" dirty="0" smtClean="0">
                <a:solidFill>
                  <a:schemeClr val="bg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STRATEGIS</a:t>
            </a:r>
            <a:r>
              <a:rPr lang="en-US" sz="4800" dirty="0" smtClean="0">
                <a:solidFill>
                  <a:schemeClr val="bg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endParaRPr lang="en-US" sz="3600" dirty="0">
              <a:solidFill>
                <a:schemeClr val="bg1"/>
              </a:solidFill>
              <a:latin typeface="Agency FB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815" y="1371600"/>
            <a:ext cx="7695985" cy="350865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457200" indent="-457200" fontAlgn="auto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rgbClr val="000000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PEMBUATAN </a:t>
            </a:r>
            <a:r>
              <a:rPr lang="en-US" sz="3200" dirty="0">
                <a:solidFill>
                  <a:srgbClr val="000000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KEPUTUSAN MERUPAKAN ELEMEN PENTING MANAJEMEN PRODUKSI DAN OPERASI. </a:t>
            </a:r>
            <a:endParaRPr lang="en-US" sz="3200" dirty="0" smtClean="0">
              <a:solidFill>
                <a:srgbClr val="000000"/>
              </a:solidFill>
              <a:latin typeface="Agency FB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fontAlgn="auto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rgbClr val="000000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KEPUTUSAN-KEPUTUSAN </a:t>
            </a:r>
            <a:r>
              <a:rPr lang="en-US" sz="3200" dirty="0">
                <a:solidFill>
                  <a:srgbClr val="000000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MANAJER OPERASI AKAN MENENTUKAN EFEKTIVITAS DAN EFISIENSI </a:t>
            </a:r>
            <a:r>
              <a:rPr lang="en-US" sz="3200" dirty="0" smtClean="0">
                <a:solidFill>
                  <a:srgbClr val="000000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FUNGS-FUNGSI </a:t>
            </a:r>
            <a:r>
              <a:rPr lang="en-US" sz="3200" dirty="0">
                <a:solidFill>
                  <a:srgbClr val="000000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PRODUKTIF.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0000"/>
              </a:solidFill>
              <a:latin typeface="Agency FB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smtClean="0">
                <a:solidFill>
                  <a:schemeClr val="bg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PERMASALAHAN DALAM MANAJEMEN OPERASI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 anchorCtr="0"/>
          <a:lstStyle/>
          <a:p>
            <a:pPr marL="514350" indent="-514350" eaLnBrk="1" hangingPunct="1">
              <a:lnSpc>
                <a:spcPct val="80000"/>
              </a:lnSpc>
              <a:buNone/>
            </a:pPr>
            <a:r>
              <a:rPr lang="en-US" sz="28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1.  </a:t>
            </a:r>
            <a:r>
              <a:rPr lang="en-US" sz="28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Penentuan</a:t>
            </a:r>
            <a:r>
              <a:rPr lang="en-US" sz="28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posisi</a:t>
            </a:r>
            <a:r>
              <a:rPr lang="en-US" sz="28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lembaga</a:t>
            </a:r>
            <a:r>
              <a:rPr lang="en-US" sz="28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2800" i="1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positioning decision:</a:t>
            </a:r>
          </a:p>
          <a:p>
            <a:pPr marL="692150" lvl="1" indent="-292100" eaLnBrk="1" hangingPunct="1">
              <a:lnSpc>
                <a:spcPct val="80000"/>
              </a:lnSpc>
            </a:pPr>
            <a:r>
              <a:rPr lang="en-US" sz="24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macam</a:t>
            </a:r>
            <a:r>
              <a:rPr lang="en-US" sz="24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produk</a:t>
            </a:r>
            <a:r>
              <a:rPr lang="en-US" sz="24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yg</a:t>
            </a:r>
            <a:r>
              <a:rPr lang="en-US" sz="24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akan</a:t>
            </a:r>
            <a:r>
              <a:rPr lang="en-US" sz="24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dihasilkan</a:t>
            </a:r>
            <a:endParaRPr lang="en-US" sz="2400" dirty="0" smtClean="0">
              <a:latin typeface="Agency FB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92150" lvl="1" indent="-292100" eaLnBrk="1" hangingPunct="1">
              <a:lnSpc>
                <a:spcPct val="80000"/>
              </a:lnSpc>
            </a:pPr>
            <a:r>
              <a:rPr lang="en-US" sz="24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daya</a:t>
            </a:r>
            <a:r>
              <a:rPr lang="en-US" sz="24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tarik</a:t>
            </a:r>
            <a:r>
              <a:rPr lang="en-US" sz="24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produk</a:t>
            </a:r>
            <a:endParaRPr lang="en-US" sz="2400" dirty="0" smtClean="0">
              <a:latin typeface="Agency FB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92150" lvl="1" indent="-292100" eaLnBrk="1" hangingPunct="1">
              <a:lnSpc>
                <a:spcPct val="80000"/>
              </a:lnSpc>
            </a:pPr>
            <a:r>
              <a:rPr lang="en-US" sz="24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manajemen</a:t>
            </a:r>
            <a:r>
              <a:rPr lang="en-US" sz="24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kualitas</a:t>
            </a:r>
            <a:endParaRPr lang="en-US" sz="2400" dirty="0" smtClean="0">
              <a:latin typeface="Agency FB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Agency FB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en-US" sz="28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Masalah</a:t>
            </a:r>
            <a:r>
              <a:rPr lang="en-US" sz="28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disain</a:t>
            </a:r>
            <a:r>
              <a:rPr lang="en-US" sz="28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2800" i="1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design decision</a:t>
            </a:r>
          </a:p>
          <a:p>
            <a:pPr marL="692150" lvl="1" indent="-300038" eaLnBrk="1" hangingPunct="1">
              <a:lnSpc>
                <a:spcPct val="80000"/>
              </a:lnSpc>
            </a:pPr>
            <a:r>
              <a:rPr lang="en-US" sz="24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design </a:t>
            </a:r>
            <a:r>
              <a:rPr lang="en-US" sz="24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produk</a:t>
            </a:r>
            <a:endParaRPr lang="en-US" sz="2400" dirty="0" smtClean="0">
              <a:latin typeface="Agency FB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92150" lvl="1" indent="-300038" eaLnBrk="1" hangingPunct="1">
              <a:lnSpc>
                <a:spcPct val="80000"/>
              </a:lnSpc>
            </a:pPr>
            <a:r>
              <a:rPr lang="en-US" sz="24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letak</a:t>
            </a:r>
            <a:r>
              <a:rPr lang="en-US" sz="24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pabrik</a:t>
            </a:r>
            <a:endParaRPr lang="en-US" sz="2400" dirty="0" smtClean="0">
              <a:latin typeface="Agency FB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92150" lvl="1" indent="-300038" eaLnBrk="1" hangingPunct="1">
              <a:lnSpc>
                <a:spcPct val="80000"/>
              </a:lnSpc>
            </a:pPr>
            <a:r>
              <a:rPr lang="en-US" sz="2400" i="1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layout</a:t>
            </a:r>
            <a:r>
              <a:rPr lang="en-US" sz="24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pabrik</a:t>
            </a:r>
            <a:endParaRPr lang="en-US" sz="2400" dirty="0" smtClean="0">
              <a:latin typeface="Agency FB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92150" lvl="1" indent="-300038" eaLnBrk="1" hangingPunct="1">
              <a:lnSpc>
                <a:spcPct val="80000"/>
              </a:lnSpc>
            </a:pPr>
            <a:r>
              <a:rPr lang="en-US" sz="24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bangunan</a:t>
            </a:r>
            <a:r>
              <a:rPr lang="en-US" sz="2400" dirty="0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pabrik</a:t>
            </a:r>
            <a:endParaRPr lang="en-US" sz="2400" dirty="0" smtClean="0">
              <a:latin typeface="Agency FB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Agency FB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Agency FB" pitchFamily="34" charset="0"/>
              </a:rPr>
              <a:t>3. </a:t>
            </a:r>
            <a:r>
              <a:rPr lang="en-US" dirty="0" err="1" smtClean="0">
                <a:latin typeface="Agency FB" pitchFamily="34" charset="0"/>
              </a:rPr>
              <a:t>Masalah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operasional</a:t>
            </a:r>
            <a:r>
              <a:rPr lang="en-US" dirty="0" smtClean="0">
                <a:latin typeface="Agency FB" pitchFamily="34" charset="0"/>
              </a:rPr>
              <a:t> – </a:t>
            </a:r>
            <a:r>
              <a:rPr lang="en-US" i="1" dirty="0" smtClean="0">
                <a:latin typeface="Agency FB" pitchFamily="34" charset="0"/>
              </a:rPr>
              <a:t>Operating decision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Agency FB" pitchFamily="34" charset="0"/>
              </a:rPr>
              <a:t>Pengangkutan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barang</a:t>
            </a:r>
            <a:endParaRPr lang="en-US" dirty="0" smtClean="0">
              <a:latin typeface="Agency FB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>
                <a:latin typeface="Agency FB" pitchFamily="34" charset="0"/>
              </a:rPr>
              <a:t>Forecasting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Agency FB" pitchFamily="34" charset="0"/>
              </a:rPr>
              <a:t>Jumlah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produksi</a:t>
            </a:r>
            <a:endParaRPr lang="en-US" dirty="0" smtClean="0">
              <a:latin typeface="Agency FB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Agency FB" pitchFamily="34" charset="0"/>
              </a:rPr>
              <a:t>Manajemen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persediaan</a:t>
            </a:r>
            <a:endParaRPr lang="en-US" dirty="0" smtClean="0">
              <a:latin typeface="Agency FB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>
                <a:latin typeface="Agency FB" pitchFamily="34" charset="0"/>
              </a:rPr>
              <a:t>MRP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err="1" smtClean="0">
                <a:latin typeface="Agency FB" pitchFamily="34" charset="0"/>
              </a:rPr>
              <a:t>Schedulling</a:t>
            </a:r>
            <a:endParaRPr lang="en-US" i="1" dirty="0" smtClean="0">
              <a:latin typeface="Agency FB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smtClean="0">
                <a:solidFill>
                  <a:schemeClr val="bg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PERMASALAHAN DALAM MANAJEMEN OPERASI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algn="r" eaLnBrk="1" hangingPunct="1"/>
            <a:r>
              <a:rPr lang="en-US" sz="3600" dirty="0" err="1" smtClean="0">
                <a:solidFill>
                  <a:schemeClr val="bg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Proses</a:t>
            </a:r>
            <a:r>
              <a:rPr lang="en-US" sz="3600" dirty="0" smtClean="0">
                <a:solidFill>
                  <a:schemeClr val="bg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Pengambilan</a:t>
            </a:r>
            <a:r>
              <a:rPr lang="en-US" sz="3600" dirty="0" smtClean="0">
                <a:solidFill>
                  <a:schemeClr val="bg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itchFamily="34" charset="0"/>
                <a:ea typeface="Arial Unicode MS" pitchFamily="34" charset="-128"/>
                <a:cs typeface="Arial Unicode MS" pitchFamily="34" charset="-128"/>
              </a:rPr>
              <a:t>Keputusan</a:t>
            </a:r>
            <a:endParaRPr lang="en-US" sz="3600" dirty="0" smtClean="0">
              <a:solidFill>
                <a:schemeClr val="bg1"/>
              </a:solidFill>
              <a:latin typeface="Agency FB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1447800"/>
          <a:ext cx="6858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Agency FB" pitchFamily="34" charset="0"/>
              </a:rPr>
              <a:t>PRODUT </a:t>
            </a:r>
            <a:r>
              <a:rPr lang="en-US" sz="3200" dirty="0">
                <a:solidFill>
                  <a:schemeClr val="bg1"/>
                </a:solidFill>
                <a:latin typeface="Agency FB" pitchFamily="34" charset="0"/>
              </a:rPr>
              <a:t>LIFE CYCLE (SIKLUS HIDUP PRODUK</a:t>
            </a:r>
            <a:r>
              <a:rPr lang="en-US" sz="3200" dirty="0" smtClean="0">
                <a:solidFill>
                  <a:schemeClr val="bg1"/>
                </a:solidFill>
                <a:latin typeface="Agency FB" pitchFamily="34" charset="0"/>
              </a:rPr>
              <a:t>) </a:t>
            </a:r>
            <a:r>
              <a:rPr lang="en-US" sz="4400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371600"/>
            <a:ext cx="6650038" cy="977900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algn="just" fontAlgn="auto">
              <a:lnSpc>
                <a:spcPts val="226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Setiap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produk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baru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 yang </a:t>
            </a: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ditawarkan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ke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masyarakat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akan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  </a:t>
            </a: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menjalani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  </a:t>
            </a: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suatu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  </a:t>
            </a: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siklus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  </a:t>
            </a: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kehidupan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  yang  </a:t>
            </a: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terdiri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atas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 4 </a:t>
            </a: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tahap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dalam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periode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waktu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1998" dirty="0" err="1">
                <a:solidFill>
                  <a:srgbClr val="000000"/>
                </a:solidFill>
                <a:latin typeface="Arial Bold"/>
              </a:rPr>
              <a:t>terbatas</a:t>
            </a:r>
            <a:r>
              <a:rPr lang="en-US" sz="1998" dirty="0">
                <a:solidFill>
                  <a:srgbClr val="000000"/>
                </a:solidFill>
                <a:latin typeface="Arial Bold"/>
              </a:rPr>
              <a:t>.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14600"/>
            <a:ext cx="70603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371600"/>
            <a:ext cx="7616825" cy="434990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Arial Bold"/>
              </a:rPr>
              <a:t>Startegi</a:t>
            </a:r>
            <a:r>
              <a:rPr lang="en-US" sz="2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old"/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old"/>
              </a:rPr>
              <a:t>t</a:t>
            </a:r>
            <a:r>
              <a:rPr lang="en-US" sz="2000" dirty="0" err="1" smtClean="0">
                <a:solidFill>
                  <a:srgbClr val="000000"/>
                </a:solidFill>
                <a:latin typeface="Arial Bold"/>
              </a:rPr>
              <a:t>ahapan</a:t>
            </a:r>
            <a:r>
              <a:rPr lang="en-US" sz="2000" dirty="0" smtClean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old"/>
              </a:rPr>
              <a:t>siklus</a:t>
            </a:r>
            <a:r>
              <a:rPr lang="en-US" sz="2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old"/>
              </a:rPr>
              <a:t>hidup</a:t>
            </a:r>
            <a:r>
              <a:rPr lang="en-US" sz="2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old"/>
              </a:rPr>
              <a:t>produk</a:t>
            </a:r>
            <a:r>
              <a:rPr lang="en-US" sz="20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old"/>
              </a:rPr>
              <a:t>adalah</a:t>
            </a:r>
            <a:r>
              <a:rPr lang="en-US" sz="2000" dirty="0" smtClean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Bold"/>
              </a:rPr>
              <a:t>: </a:t>
            </a:r>
            <a:endParaRPr lang="en-US" sz="2000" dirty="0" smtClean="0">
              <a:solidFill>
                <a:srgbClr val="000000"/>
              </a:solidFill>
              <a:latin typeface="Arial Bold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Arial Bold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 Bold"/>
              </a:rPr>
              <a:t>1. 	</a:t>
            </a:r>
            <a:r>
              <a:rPr lang="en-US" sz="2000" dirty="0" err="1" smtClean="0">
                <a:solidFill>
                  <a:srgbClr val="000000"/>
                </a:solidFill>
                <a:latin typeface="Arial Bold"/>
              </a:rPr>
              <a:t>Tahap</a:t>
            </a:r>
            <a:r>
              <a:rPr lang="en-US" sz="2000" dirty="0" smtClean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 Bold"/>
              </a:rPr>
              <a:t>Pengenalan</a:t>
            </a:r>
            <a:r>
              <a:rPr lang="en-US" sz="2000" dirty="0" smtClean="0">
                <a:solidFill>
                  <a:srgbClr val="000000"/>
                </a:solidFill>
                <a:latin typeface="Arial Bold"/>
              </a:rPr>
              <a:t> (</a:t>
            </a:r>
            <a:r>
              <a:rPr lang="en-US" sz="2000" dirty="0" smtClean="0">
                <a:solidFill>
                  <a:srgbClr val="000000"/>
                </a:solidFill>
                <a:latin typeface="Arial Italic"/>
              </a:rPr>
              <a:t>Introduction</a:t>
            </a:r>
            <a:r>
              <a:rPr lang="en-US" sz="2000" dirty="0" smtClean="0">
                <a:solidFill>
                  <a:srgbClr val="000000"/>
                </a:solidFill>
                <a:latin typeface="Arial Bold"/>
              </a:rPr>
              <a:t>) </a:t>
            </a:r>
          </a:p>
          <a:p>
            <a:pPr marL="347663" algn="just"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n-US" sz="2000" dirty="0" err="1" smtClean="0">
                <a:solidFill>
                  <a:srgbClr val="000000"/>
                </a:solidFill>
              </a:rPr>
              <a:t>Masih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menyesuaikan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pasar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banyak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biaya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untuk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</a:p>
          <a:p>
            <a:pPr marL="804863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342900" algn="l"/>
              </a:tabLst>
              <a:defRPr/>
            </a:pPr>
            <a:r>
              <a:rPr lang="en-US" sz="2000" dirty="0" err="1" smtClean="0">
                <a:solidFill>
                  <a:srgbClr val="000000"/>
                </a:solidFill>
              </a:rPr>
              <a:t>Riset</a:t>
            </a:r>
            <a:r>
              <a:rPr lang="en-US" sz="2000" dirty="0" smtClean="0">
                <a:solidFill>
                  <a:srgbClr val="000000"/>
                </a:solidFill>
              </a:rPr>
              <a:t>,   </a:t>
            </a:r>
          </a:p>
          <a:p>
            <a:pPr marL="804863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342900" algn="l"/>
              </a:tabLst>
              <a:defRPr/>
            </a:pPr>
            <a:r>
              <a:rPr lang="en-US" sz="2000" dirty="0" err="1" smtClean="0">
                <a:solidFill>
                  <a:srgbClr val="000000"/>
                </a:solidFill>
              </a:rPr>
              <a:t>Pengembangan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produk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804863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342900" algn="l"/>
              </a:tabLst>
              <a:defRPr/>
            </a:pPr>
            <a:r>
              <a:rPr lang="en-US" sz="2000" dirty="0" err="1" smtClean="0">
                <a:solidFill>
                  <a:srgbClr val="000000"/>
                </a:solidFill>
              </a:rPr>
              <a:t>Modifikasi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>
                <a:solidFill>
                  <a:srgbClr val="000000"/>
                </a:solidFill>
              </a:rPr>
              <a:t>proses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          </a:t>
            </a:r>
          </a:p>
          <a:p>
            <a:pPr marL="804863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342900" algn="l"/>
              </a:tabLst>
              <a:defRPr/>
            </a:pPr>
            <a:r>
              <a:rPr lang="en-US" sz="2000" dirty="0" err="1" smtClean="0">
                <a:solidFill>
                  <a:srgbClr val="000000"/>
                </a:solidFill>
              </a:rPr>
              <a:t>Pengembangan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pemasok</a:t>
            </a:r>
            <a:endParaRPr lang="en-US" sz="20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AutoNum type="arabicPeriod"/>
              <a:tabLst>
                <a:tab pos="342900" algn="l"/>
              </a:tabLst>
              <a:defRPr/>
            </a:pPr>
            <a:endParaRPr lang="en-US" sz="2000" dirty="0" smtClean="0">
              <a:solidFill>
                <a:srgbClr val="000000"/>
              </a:solidFill>
              <a:latin typeface="Arial Bold"/>
            </a:endParaRPr>
          </a:p>
          <a:p>
            <a:pPr algn="just" fontAlgn="auto">
              <a:lnSpc>
                <a:spcPts val="1998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 Bold"/>
              </a:rPr>
              <a:t>2. 	</a:t>
            </a:r>
            <a:r>
              <a:rPr lang="en-US" sz="2000" dirty="0" err="1" smtClean="0">
                <a:solidFill>
                  <a:srgbClr val="000000"/>
                </a:solidFill>
                <a:latin typeface="Arial Bold"/>
              </a:rPr>
              <a:t>Tahap</a:t>
            </a:r>
            <a:r>
              <a:rPr lang="en-US" sz="2000" dirty="0" smtClean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old"/>
              </a:rPr>
              <a:t>Pertumbuhan</a:t>
            </a:r>
            <a:r>
              <a:rPr lang="en-US" sz="2000" dirty="0">
                <a:solidFill>
                  <a:srgbClr val="000000"/>
                </a:solidFill>
                <a:latin typeface="Arial Bold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Arial Italic"/>
              </a:rPr>
              <a:t>Growth</a:t>
            </a:r>
            <a:r>
              <a:rPr lang="en-US" sz="2000" dirty="0">
                <a:solidFill>
                  <a:srgbClr val="000000"/>
                </a:solidFill>
                <a:latin typeface="Arial Bold"/>
              </a:rPr>
              <a:t>) </a:t>
            </a:r>
          </a:p>
          <a:p>
            <a:pPr marL="342900">
              <a:tabLst>
                <a:tab pos="342900" algn="l"/>
              </a:tabLst>
            </a:pPr>
            <a:r>
              <a:rPr lang="en-US" sz="2000" dirty="0" err="1" smtClean="0"/>
              <a:t>Desain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diperbaiki</a:t>
            </a:r>
            <a:r>
              <a:rPr lang="en-US" sz="2000" dirty="0" smtClean="0"/>
              <a:t>, </a:t>
            </a:r>
            <a:r>
              <a:rPr lang="en-US" sz="2000" dirty="0" err="1" smtClean="0"/>
              <a:t>distandarisasi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stabil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peramal</a:t>
            </a:r>
            <a:r>
              <a:rPr lang="nb-NO" sz="2000" dirty="0" smtClean="0"/>
              <a:t>an kebutuhan kapasitas yang efektif dan perlu pening</a:t>
            </a:r>
            <a:r>
              <a:rPr lang="en-US" sz="2000" dirty="0" err="1" smtClean="0"/>
              <a:t>katan</a:t>
            </a:r>
            <a:r>
              <a:rPr lang="en-US" sz="2000" dirty="0" smtClean="0"/>
              <a:t> </a:t>
            </a:r>
            <a:r>
              <a:rPr lang="en-US" sz="2000" dirty="0" err="1" smtClean="0"/>
              <a:t>kapasitas</a:t>
            </a:r>
            <a:r>
              <a:rPr lang="en-US" sz="2000" dirty="0" smtClean="0"/>
              <a:t> agar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permintaan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Agency FB" pitchFamily="34" charset="0"/>
              </a:rPr>
              <a:t>PRODUT </a:t>
            </a:r>
            <a:r>
              <a:rPr lang="en-US" sz="3200" dirty="0">
                <a:solidFill>
                  <a:schemeClr val="bg1"/>
                </a:solidFill>
                <a:latin typeface="Agency FB" pitchFamily="34" charset="0"/>
              </a:rPr>
              <a:t>LIFE CYCLE (SIKLUS HIDUP PRODUK</a:t>
            </a:r>
            <a:r>
              <a:rPr lang="en-US" sz="3200" dirty="0" smtClean="0">
                <a:solidFill>
                  <a:schemeClr val="bg1"/>
                </a:solidFill>
                <a:latin typeface="Agency FB" pitchFamily="34" charset="0"/>
              </a:rPr>
              <a:t>) </a:t>
            </a:r>
            <a:r>
              <a:rPr lang="en-US" sz="4400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617</Words>
  <Application>Microsoft Office PowerPoint</Application>
  <PresentationFormat>On-screen Show (4:3)</PresentationFormat>
  <Paragraphs>158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Pengambilan Keputusan dan  Pengembangan Produk PRODUT LIFE CYCLE PRODUCT DEVELOPMENT  RZ Abdul Aziz IBI DARMAJAYA</vt:lpstr>
      <vt:lpstr>Kasus</vt:lpstr>
      <vt:lpstr>Kasus</vt:lpstr>
      <vt:lpstr>PowerPoint Presentation</vt:lpstr>
      <vt:lpstr>PERMASALAHAN DALAM MANAJEMEN OPERASI</vt:lpstr>
      <vt:lpstr>PERMASALAHAN DALAM MANAJEMEN OPERASI</vt:lpstr>
      <vt:lpstr>Proses Pengambilan Keputusan</vt:lpstr>
      <vt:lpstr>PowerPoint Presentation</vt:lpstr>
      <vt:lpstr>PowerPoint Presentation</vt:lpstr>
      <vt:lpstr>PowerPoint Presentation</vt:lpstr>
      <vt:lpstr>TANTANGAN MANAJEMEN OPERASIONAL</vt:lpstr>
      <vt:lpstr>RANCANGAN PRODUK </vt:lpstr>
      <vt:lpstr>Product Strategi Options Support  Competitive Advantage </vt:lpstr>
      <vt:lpstr> New Product Opportunities  </vt:lpstr>
      <vt:lpstr>STRATEGI PENGENALAN PRODUK BARU</vt:lpstr>
      <vt:lpstr> PRODUCT DEVELOPMENT  </vt:lpstr>
      <vt:lpstr> PRODUCT DEVELOPMENT  </vt:lpstr>
      <vt:lpstr>Quality Function Deployment (QFD) </vt:lpstr>
      <vt:lpstr>Pengorganisasian Pengembangan Produk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OPERASI</dc:title>
  <dc:creator>User</dc:creator>
  <cp:lastModifiedBy>abdurrahman</cp:lastModifiedBy>
  <cp:revision>62</cp:revision>
  <dcterms:created xsi:type="dcterms:W3CDTF">2009-02-26T19:34:38Z</dcterms:created>
  <dcterms:modified xsi:type="dcterms:W3CDTF">2013-09-12T04:52:52Z</dcterms:modified>
</cp:coreProperties>
</file>