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9" r:id="rId4"/>
    <p:sldId id="258" r:id="rId5"/>
    <p:sldId id="260" r:id="rId6"/>
    <p:sldId id="263" r:id="rId7"/>
    <p:sldId id="262" r:id="rId8"/>
    <p:sldId id="261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Full" cryptAlgorithmClass="hash" cryptAlgorithmType="typeAny" cryptAlgorithmSid="4" spinCount="100000" saltData="klGwytlZh33wqurTkWy6Aw==" hashData="XXdt5+HxIUc4/LiYzShRwPTFst4=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3" d="100"/>
          <a:sy n="123" d="100"/>
        </p:scale>
        <p:origin x="-120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en-US" altLang="ja-JP" smtClean="0"/>
              <a:t>Click to edit Master subtitle style</a:t>
            </a:r>
            <a:endParaRPr kumimoji="1" lang="ja-JP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DC430-A31E-4687-A6C8-F5E876582DE1}" type="datetimeFigureOut">
              <a:rPr lang="en-US" smtClean="0"/>
              <a:pPr/>
              <a:t>9/12/2013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29761-C77F-48EC-8B91-72EDA1E35E3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9100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DC430-A31E-4687-A6C8-F5E876582DE1}" type="datetimeFigureOut">
              <a:rPr lang="en-US" smtClean="0"/>
              <a:pPr/>
              <a:t>9/12/2013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29761-C77F-48EC-8B91-72EDA1E35E3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0678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DC430-A31E-4687-A6C8-F5E876582DE1}" type="datetimeFigureOut">
              <a:rPr lang="en-US" smtClean="0"/>
              <a:pPr/>
              <a:t>9/12/2013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29761-C77F-48EC-8B91-72EDA1E35E3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3297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DC430-A31E-4687-A6C8-F5E876582DE1}" type="datetimeFigureOut">
              <a:rPr lang="en-US" smtClean="0"/>
              <a:pPr/>
              <a:t>9/12/2013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29761-C77F-48EC-8B91-72EDA1E35E3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1326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DC430-A31E-4687-A6C8-F5E876582DE1}" type="datetimeFigureOut">
              <a:rPr lang="en-US" smtClean="0"/>
              <a:pPr/>
              <a:t>9/12/2013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29761-C77F-48EC-8B91-72EDA1E35E3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9287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DC430-A31E-4687-A6C8-F5E876582DE1}" type="datetimeFigureOut">
              <a:rPr lang="en-US" smtClean="0"/>
              <a:pPr/>
              <a:t>9/12/2013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29761-C77F-48EC-8B91-72EDA1E35E3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0300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DC430-A31E-4687-A6C8-F5E876582DE1}" type="datetimeFigureOut">
              <a:rPr lang="en-US" smtClean="0"/>
              <a:pPr/>
              <a:t>9/12/2013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29761-C77F-48EC-8B91-72EDA1E35E3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449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DC430-A31E-4687-A6C8-F5E876582DE1}" type="datetimeFigureOut">
              <a:rPr lang="en-US" smtClean="0"/>
              <a:pPr/>
              <a:t>9/12/2013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29761-C77F-48EC-8B91-72EDA1E35E3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447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DC430-A31E-4687-A6C8-F5E876582DE1}" type="datetimeFigureOut">
              <a:rPr lang="en-US" smtClean="0"/>
              <a:pPr/>
              <a:t>9/12/2013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29761-C77F-48EC-8B91-72EDA1E35E3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0517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DC430-A31E-4687-A6C8-F5E876582DE1}" type="datetimeFigureOut">
              <a:rPr lang="en-US" smtClean="0"/>
              <a:pPr/>
              <a:t>9/12/2013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29761-C77F-48EC-8B91-72EDA1E35E3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6447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DC430-A31E-4687-A6C8-F5E876582DE1}" type="datetimeFigureOut">
              <a:rPr lang="en-US" smtClean="0"/>
              <a:pPr/>
              <a:t>9/12/2013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29761-C77F-48EC-8B91-72EDA1E35E3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6734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EDC430-A31E-4687-A6C8-F5E876582DE1}" type="datetimeFigureOut">
              <a:rPr lang="en-US" smtClean="0"/>
              <a:pPr/>
              <a:t>9/12/2013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229761-C77F-48EC-8B91-72EDA1E35E3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5461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772400" cy="3124199"/>
          </a:xfrm>
          <a:solidFill>
            <a:schemeClr val="tx2">
              <a:lumMod val="50000"/>
            </a:schemeClr>
          </a:solidFill>
        </p:spPr>
        <p:txBody>
          <a:bodyPr>
            <a:normAutofit/>
          </a:bodyPr>
          <a:lstStyle/>
          <a:p>
            <a:pPr algn="r"/>
            <a:r>
              <a:rPr lang="en-US" dirty="0" smtClean="0">
                <a:solidFill>
                  <a:schemeClr val="bg1"/>
                </a:solidFill>
              </a:rPr>
              <a:t>PERAMALAN DAN PERENCANAAN </a:t>
            </a:r>
            <a:r>
              <a:rPr lang="en-US" dirty="0" smtClean="0">
                <a:solidFill>
                  <a:schemeClr val="bg1"/>
                </a:solidFill>
              </a:rPr>
              <a:t>PRODUKSI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sz="2400" dirty="0" smtClean="0">
                <a:solidFill>
                  <a:schemeClr val="bg1"/>
                </a:solidFill>
              </a:rPr>
              <a:t>RZ Abdul Aziz</a:t>
            </a:r>
            <a:br>
              <a:rPr lang="en-US" sz="2400" dirty="0" smtClean="0">
                <a:solidFill>
                  <a:schemeClr val="bg1"/>
                </a:solidFill>
              </a:rPr>
            </a:br>
            <a:r>
              <a:rPr lang="en-US" sz="2400" dirty="0" smtClean="0">
                <a:solidFill>
                  <a:schemeClr val="bg1"/>
                </a:solidFill>
              </a:rPr>
              <a:t>IBI </a:t>
            </a:r>
            <a:r>
              <a:rPr lang="en-US" sz="2400" dirty="0" err="1" smtClean="0">
                <a:solidFill>
                  <a:schemeClr val="bg1"/>
                </a:solidFill>
              </a:rPr>
              <a:t>Darmajaya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292" y="0"/>
            <a:ext cx="9145292" cy="935185"/>
          </a:xfrm>
          <a:solidFill>
            <a:schemeClr val="tx2">
              <a:lumMod val="50000"/>
            </a:schemeClr>
          </a:solidFill>
        </p:spPr>
        <p:txBody>
          <a:bodyPr>
            <a:normAutofit/>
          </a:bodyPr>
          <a:lstStyle/>
          <a:p>
            <a:pPr algn="r"/>
            <a:r>
              <a:rPr lang="en-US" sz="3600" dirty="0">
                <a:solidFill>
                  <a:schemeClr val="bg1"/>
                </a:solidFill>
                <a:latin typeface="Agency FB" pitchFamily="34" charset="0"/>
              </a:rPr>
              <a:t>PENGUKURAN KESALAHAN PERAMALAN</a:t>
            </a:r>
          </a:p>
        </p:txBody>
      </p:sp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1371600"/>
            <a:ext cx="7010400" cy="48006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1676400"/>
            <a:ext cx="8458200" cy="440120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US" sz="2800" b="1" dirty="0" err="1" smtClean="0">
                <a:latin typeface="Agency FB" pitchFamily="34" charset="0"/>
              </a:rPr>
              <a:t>Definisi</a:t>
            </a:r>
            <a:r>
              <a:rPr lang="en-US" sz="2800" b="1" dirty="0" smtClean="0">
                <a:latin typeface="Agency FB" pitchFamily="34" charset="0"/>
              </a:rPr>
              <a:t> </a:t>
            </a:r>
            <a:r>
              <a:rPr lang="en-US" sz="2800" b="1" dirty="0" err="1" smtClean="0">
                <a:latin typeface="Agency FB" pitchFamily="34" charset="0"/>
              </a:rPr>
              <a:t>Perencanaan</a:t>
            </a:r>
            <a:r>
              <a:rPr lang="en-US" sz="2800" b="1" dirty="0" smtClean="0">
                <a:latin typeface="Agency FB" pitchFamily="34" charset="0"/>
              </a:rPr>
              <a:t> </a:t>
            </a:r>
            <a:r>
              <a:rPr lang="en-US" sz="2800" b="1" dirty="0" err="1" smtClean="0">
                <a:latin typeface="Agency FB" pitchFamily="34" charset="0"/>
              </a:rPr>
              <a:t>Agregat</a:t>
            </a:r>
            <a:endParaRPr lang="en-US" sz="2800" b="1" dirty="0" smtClean="0">
              <a:latin typeface="Agency FB" pitchFamily="34" charset="0"/>
            </a:endParaRPr>
          </a:p>
          <a:p>
            <a:r>
              <a:rPr lang="en-US" sz="2800" dirty="0" err="1" smtClean="0">
                <a:latin typeface="Agency FB" pitchFamily="34" charset="0"/>
              </a:rPr>
              <a:t>Perencanaan</a:t>
            </a:r>
            <a:r>
              <a:rPr lang="en-US" sz="2800" dirty="0" smtClean="0">
                <a:latin typeface="Agency FB" pitchFamily="34" charset="0"/>
              </a:rPr>
              <a:t> yang </a:t>
            </a:r>
            <a:r>
              <a:rPr lang="en-US" sz="2800" dirty="0" err="1" smtClean="0">
                <a:latin typeface="Agency FB" pitchFamily="34" charset="0"/>
              </a:rPr>
              <a:t>ditekankan</a:t>
            </a:r>
            <a:r>
              <a:rPr lang="en-US" sz="2800" dirty="0" smtClean="0">
                <a:latin typeface="Agency FB" pitchFamily="34" charset="0"/>
              </a:rPr>
              <a:t> </a:t>
            </a:r>
            <a:r>
              <a:rPr lang="en-US" sz="2800" dirty="0" err="1" smtClean="0">
                <a:latin typeface="Agency FB" pitchFamily="34" charset="0"/>
              </a:rPr>
              <a:t>pada</a:t>
            </a:r>
            <a:r>
              <a:rPr lang="en-US" sz="2800" dirty="0" smtClean="0">
                <a:latin typeface="Agency FB" pitchFamily="34" charset="0"/>
              </a:rPr>
              <a:t> </a:t>
            </a:r>
            <a:r>
              <a:rPr lang="en-US" sz="2800" dirty="0" err="1" smtClean="0">
                <a:latin typeface="Agency FB" pitchFamily="34" charset="0"/>
              </a:rPr>
              <a:t>penyesuaian</a:t>
            </a:r>
            <a:r>
              <a:rPr lang="en-US" sz="2800" dirty="0" smtClean="0">
                <a:latin typeface="Agency FB" pitchFamily="34" charset="0"/>
              </a:rPr>
              <a:t> demand </a:t>
            </a:r>
            <a:r>
              <a:rPr lang="en-US" sz="2800" dirty="0" err="1" smtClean="0">
                <a:latin typeface="Agency FB" pitchFamily="34" charset="0"/>
              </a:rPr>
              <a:t>dan</a:t>
            </a:r>
            <a:r>
              <a:rPr lang="en-US" sz="2800" dirty="0" smtClean="0">
                <a:latin typeface="Agency FB" pitchFamily="34" charset="0"/>
              </a:rPr>
              <a:t> supply </a:t>
            </a:r>
            <a:r>
              <a:rPr lang="en-US" sz="2800" dirty="0" err="1" smtClean="0">
                <a:latin typeface="Agency FB" pitchFamily="34" charset="0"/>
              </a:rPr>
              <a:t>dalam</a:t>
            </a:r>
            <a:r>
              <a:rPr lang="en-US" sz="2800" dirty="0" smtClean="0">
                <a:latin typeface="Agency FB" pitchFamily="34" charset="0"/>
              </a:rPr>
              <a:t> </a:t>
            </a:r>
            <a:r>
              <a:rPr lang="en-US" sz="2800" dirty="0" err="1" smtClean="0">
                <a:latin typeface="Agency FB" pitchFamily="34" charset="0"/>
              </a:rPr>
              <a:t>jangka</a:t>
            </a:r>
            <a:r>
              <a:rPr lang="en-US" sz="2800" dirty="0" smtClean="0">
                <a:latin typeface="Agency FB" pitchFamily="34" charset="0"/>
              </a:rPr>
              <a:t> </a:t>
            </a:r>
            <a:r>
              <a:rPr lang="en-US" sz="2800" dirty="0" err="1" smtClean="0">
                <a:latin typeface="Agency FB" pitchFamily="34" charset="0"/>
              </a:rPr>
              <a:t>waktu</a:t>
            </a:r>
            <a:r>
              <a:rPr lang="en-US" sz="2800" dirty="0" smtClean="0">
                <a:latin typeface="Agency FB" pitchFamily="34" charset="0"/>
              </a:rPr>
              <a:t> 12 </a:t>
            </a:r>
            <a:r>
              <a:rPr lang="en-US" sz="2800" dirty="0" err="1" smtClean="0">
                <a:latin typeface="Agency FB" pitchFamily="34" charset="0"/>
              </a:rPr>
              <a:t>bulan</a:t>
            </a:r>
            <a:r>
              <a:rPr lang="en-US" sz="2800" dirty="0" smtClean="0">
                <a:latin typeface="Agency FB" pitchFamily="34" charset="0"/>
              </a:rPr>
              <a:t> </a:t>
            </a:r>
            <a:r>
              <a:rPr lang="en-US" sz="2800" dirty="0" err="1" smtClean="0">
                <a:latin typeface="Agency FB" pitchFamily="34" charset="0"/>
              </a:rPr>
              <a:t>sampai</a:t>
            </a:r>
            <a:r>
              <a:rPr lang="en-US" sz="2800" dirty="0" smtClean="0">
                <a:latin typeface="Agency FB" pitchFamily="34" charset="0"/>
              </a:rPr>
              <a:t> </a:t>
            </a:r>
            <a:r>
              <a:rPr lang="en-US" sz="2800" dirty="0" err="1" smtClean="0">
                <a:latin typeface="Agency FB" pitchFamily="34" charset="0"/>
              </a:rPr>
              <a:t>kedepan</a:t>
            </a:r>
            <a:r>
              <a:rPr lang="en-US" sz="2800" b="1" dirty="0" smtClean="0">
                <a:latin typeface="Agency FB" pitchFamily="34" charset="0"/>
              </a:rPr>
              <a:t>.</a:t>
            </a:r>
          </a:p>
          <a:p>
            <a:endParaRPr lang="en-US" sz="2800" dirty="0" smtClean="0">
              <a:latin typeface="Agency FB" pitchFamily="34" charset="0"/>
            </a:endParaRPr>
          </a:p>
          <a:p>
            <a:r>
              <a:rPr lang="en-US" sz="2800" b="1" dirty="0" err="1" smtClean="0">
                <a:latin typeface="Agency FB" pitchFamily="34" charset="0"/>
              </a:rPr>
              <a:t>Karakteristikperencanaanagregat</a:t>
            </a:r>
            <a:endParaRPr lang="en-US" sz="2800" b="1" dirty="0" smtClean="0">
              <a:latin typeface="Agency FB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latin typeface="Agency FB" pitchFamily="34" charset="0"/>
              </a:rPr>
              <a:t>Time horizon 12 </a:t>
            </a:r>
            <a:r>
              <a:rPr lang="en-US" sz="2800" dirty="0" err="1" smtClean="0">
                <a:latin typeface="Agency FB" pitchFamily="34" charset="0"/>
              </a:rPr>
              <a:t>bulan</a:t>
            </a:r>
            <a:r>
              <a:rPr lang="en-US" sz="2800" dirty="0" smtClean="0">
                <a:latin typeface="Agency FB" pitchFamily="34" charset="0"/>
              </a:rPr>
              <a:t> </a:t>
            </a:r>
            <a:r>
              <a:rPr lang="en-US" sz="2800" dirty="0" err="1" smtClean="0">
                <a:latin typeface="Agency FB" pitchFamily="34" charset="0"/>
              </a:rPr>
              <a:t>terbagi</a:t>
            </a:r>
            <a:r>
              <a:rPr lang="en-US" sz="2800" dirty="0" smtClean="0">
                <a:latin typeface="Agency FB" pitchFamily="34" charset="0"/>
              </a:rPr>
              <a:t> </a:t>
            </a:r>
            <a:r>
              <a:rPr lang="en-US" sz="2800" dirty="0" err="1" smtClean="0">
                <a:latin typeface="Agency FB" pitchFamily="34" charset="0"/>
              </a:rPr>
              <a:t>dalam</a:t>
            </a:r>
            <a:r>
              <a:rPr lang="en-US" sz="2800" dirty="0" smtClean="0">
                <a:latin typeface="Agency FB" pitchFamily="34" charset="0"/>
              </a:rPr>
              <a:t> </a:t>
            </a:r>
            <a:r>
              <a:rPr lang="en-US" sz="2800" dirty="0" err="1" smtClean="0">
                <a:latin typeface="Agency FB" pitchFamily="34" charset="0"/>
              </a:rPr>
              <a:t>periode</a:t>
            </a:r>
            <a:r>
              <a:rPr lang="en-US" sz="2800" dirty="0" smtClean="0">
                <a:latin typeface="Agency FB" pitchFamily="34" charset="0"/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latin typeface="Agency FB" pitchFamily="34" charset="0"/>
              </a:rPr>
              <a:t>Tingkat </a:t>
            </a:r>
            <a:r>
              <a:rPr lang="en-US" sz="2800" dirty="0" err="1" smtClean="0">
                <a:latin typeface="Agency FB" pitchFamily="34" charset="0"/>
              </a:rPr>
              <a:t>permintaan</a:t>
            </a:r>
            <a:r>
              <a:rPr lang="en-US" sz="2800" dirty="0" smtClean="0">
                <a:latin typeface="Agency FB" pitchFamily="34" charset="0"/>
              </a:rPr>
              <a:t> </a:t>
            </a:r>
            <a:r>
              <a:rPr lang="en-US" sz="2800" dirty="0" err="1" smtClean="0">
                <a:latin typeface="Agency FB" pitchFamily="34" charset="0"/>
              </a:rPr>
              <a:t>agregat</a:t>
            </a:r>
            <a:r>
              <a:rPr lang="en-US" sz="2800" dirty="0" smtClean="0">
                <a:latin typeface="Agency FB" pitchFamily="34" charset="0"/>
              </a:rPr>
              <a:t> </a:t>
            </a:r>
            <a:r>
              <a:rPr lang="en-US" sz="2800" dirty="0" err="1" smtClean="0">
                <a:latin typeface="Agency FB" pitchFamily="34" charset="0"/>
              </a:rPr>
              <a:t>dari</a:t>
            </a:r>
            <a:r>
              <a:rPr lang="en-US" sz="2800" dirty="0" smtClean="0">
                <a:latin typeface="Agency FB" pitchFamily="34" charset="0"/>
              </a:rPr>
              <a:t> </a:t>
            </a:r>
            <a:r>
              <a:rPr lang="en-US" sz="2800" dirty="0" err="1" smtClean="0">
                <a:latin typeface="Agency FB" pitchFamily="34" charset="0"/>
              </a:rPr>
              <a:t>satu</a:t>
            </a:r>
            <a:r>
              <a:rPr lang="en-US" sz="2800" dirty="0" smtClean="0">
                <a:latin typeface="Agency FB" pitchFamily="34" charset="0"/>
              </a:rPr>
              <a:t> </a:t>
            </a:r>
            <a:r>
              <a:rPr lang="en-US" sz="2800" dirty="0" err="1" smtClean="0">
                <a:latin typeface="Agency FB" pitchFamily="34" charset="0"/>
              </a:rPr>
              <a:t>atau</a:t>
            </a:r>
            <a:r>
              <a:rPr lang="en-US" sz="2800" dirty="0" smtClean="0">
                <a:latin typeface="Agency FB" pitchFamily="34" charset="0"/>
              </a:rPr>
              <a:t> </a:t>
            </a:r>
            <a:r>
              <a:rPr lang="en-US" sz="2800" dirty="0" err="1" smtClean="0">
                <a:latin typeface="Agency FB" pitchFamily="34" charset="0"/>
              </a:rPr>
              <a:t>beberapa</a:t>
            </a:r>
            <a:r>
              <a:rPr lang="en-US" sz="2800" dirty="0" smtClean="0">
                <a:latin typeface="Agency FB" pitchFamily="34" charset="0"/>
              </a:rPr>
              <a:t> </a:t>
            </a:r>
            <a:r>
              <a:rPr lang="en-US" sz="2800" dirty="0" err="1" smtClean="0">
                <a:latin typeface="Agency FB" pitchFamily="34" charset="0"/>
              </a:rPr>
              <a:t>kategori</a:t>
            </a:r>
            <a:r>
              <a:rPr lang="en-US" sz="2800" dirty="0" smtClean="0">
                <a:latin typeface="Agency FB" pitchFamily="34" charset="0"/>
              </a:rPr>
              <a:t> </a:t>
            </a:r>
            <a:r>
              <a:rPr lang="en-US" sz="2800" dirty="0" err="1" smtClean="0">
                <a:latin typeface="Agency FB" pitchFamily="34" charset="0"/>
              </a:rPr>
              <a:t>produk</a:t>
            </a:r>
            <a:r>
              <a:rPr lang="en-US" sz="2800" dirty="0" smtClean="0">
                <a:latin typeface="Agency FB" pitchFamily="34" charset="0"/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err="1" smtClean="0">
                <a:latin typeface="Agency FB" pitchFamily="34" charset="0"/>
              </a:rPr>
              <a:t>Kemungkinanperubahandemand</a:t>
            </a:r>
            <a:r>
              <a:rPr lang="en-US" sz="2800" dirty="0" smtClean="0">
                <a:latin typeface="Agency FB" pitchFamily="34" charset="0"/>
              </a:rPr>
              <a:t> &amp; </a:t>
            </a:r>
            <a:r>
              <a:rPr lang="en-US" sz="2800" dirty="0" err="1" smtClean="0">
                <a:latin typeface="Agency FB" pitchFamily="34" charset="0"/>
              </a:rPr>
              <a:t>suply</a:t>
            </a:r>
            <a:r>
              <a:rPr lang="en-US" sz="2800" dirty="0" smtClean="0">
                <a:latin typeface="Agency FB" pitchFamily="34" charset="0"/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err="1" smtClean="0">
                <a:latin typeface="Agency FB" pitchFamily="34" charset="0"/>
              </a:rPr>
              <a:t>Variasi</a:t>
            </a:r>
            <a:r>
              <a:rPr lang="en-US" sz="2800" dirty="0" smtClean="0">
                <a:latin typeface="Agency FB" pitchFamily="34" charset="0"/>
              </a:rPr>
              <a:t> </a:t>
            </a:r>
            <a:r>
              <a:rPr lang="en-US" sz="2800" dirty="0" err="1" smtClean="0">
                <a:latin typeface="Agency FB" pitchFamily="34" charset="0"/>
              </a:rPr>
              <a:t>dari</a:t>
            </a:r>
            <a:r>
              <a:rPr lang="en-US" sz="2800" dirty="0" smtClean="0">
                <a:latin typeface="Agency FB" pitchFamily="34" charset="0"/>
              </a:rPr>
              <a:t> </a:t>
            </a:r>
            <a:r>
              <a:rPr lang="en-US" sz="2800" dirty="0" err="1" smtClean="0">
                <a:latin typeface="Agency FB" pitchFamily="34" charset="0"/>
              </a:rPr>
              <a:t>tujuan</a:t>
            </a:r>
            <a:r>
              <a:rPr lang="en-US" sz="2800" dirty="0" smtClean="0">
                <a:latin typeface="Agency FB" pitchFamily="34" charset="0"/>
              </a:rPr>
              <a:t> </a:t>
            </a:r>
            <a:r>
              <a:rPr lang="en-US" sz="2800" dirty="0" err="1" smtClean="0">
                <a:latin typeface="Agency FB" pitchFamily="34" charset="0"/>
              </a:rPr>
              <a:t>manajemen</a:t>
            </a:r>
            <a:r>
              <a:rPr lang="en-US" sz="2800" dirty="0" smtClean="0">
                <a:latin typeface="Agency FB" pitchFamily="34" charset="0"/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err="1" smtClean="0">
                <a:latin typeface="Agency FB" pitchFamily="34" charset="0"/>
              </a:rPr>
              <a:t>Fasilitas</a:t>
            </a:r>
            <a:r>
              <a:rPr lang="en-US" sz="2800" dirty="0" smtClean="0">
                <a:latin typeface="Agency FB" pitchFamily="34" charset="0"/>
              </a:rPr>
              <a:t> </a:t>
            </a:r>
            <a:r>
              <a:rPr lang="en-US" sz="2800" dirty="0" err="1" smtClean="0">
                <a:latin typeface="Agency FB" pitchFamily="34" charset="0"/>
              </a:rPr>
              <a:t>dipertimbangkan</a:t>
            </a:r>
            <a:r>
              <a:rPr lang="en-US" sz="2800" dirty="0" smtClean="0">
                <a:latin typeface="Agency FB" pitchFamily="34" charset="0"/>
              </a:rPr>
              <a:t> </a:t>
            </a:r>
            <a:r>
              <a:rPr lang="en-US" sz="2800" dirty="0" err="1" smtClean="0">
                <a:latin typeface="Agency FB" pitchFamily="34" charset="0"/>
              </a:rPr>
              <a:t>tetap</a:t>
            </a:r>
            <a:r>
              <a:rPr lang="en-US" sz="2800" dirty="0" smtClean="0">
                <a:latin typeface="Agency FB" pitchFamily="34" charset="0"/>
              </a:rPr>
              <a:t> </a:t>
            </a:r>
            <a:r>
              <a:rPr lang="en-US" sz="2800" dirty="0" err="1" smtClean="0">
                <a:latin typeface="Agency FB" pitchFamily="34" charset="0"/>
              </a:rPr>
              <a:t>tidak</a:t>
            </a:r>
            <a:r>
              <a:rPr lang="en-US" sz="2800" dirty="0" smtClean="0">
                <a:latin typeface="Agency FB" pitchFamily="34" charset="0"/>
              </a:rPr>
              <a:t> </a:t>
            </a:r>
            <a:r>
              <a:rPr lang="en-US" sz="2800" dirty="0" err="1" smtClean="0">
                <a:latin typeface="Agency FB" pitchFamily="34" charset="0"/>
              </a:rPr>
              <a:t>bisa</a:t>
            </a:r>
            <a:r>
              <a:rPr lang="en-US" sz="2800" dirty="0" smtClean="0">
                <a:latin typeface="Agency FB" pitchFamily="34" charset="0"/>
              </a:rPr>
              <a:t> </a:t>
            </a:r>
            <a:r>
              <a:rPr lang="en-US" sz="2800" dirty="0" err="1" smtClean="0">
                <a:latin typeface="Agency FB" pitchFamily="34" charset="0"/>
              </a:rPr>
              <a:t>diperbanyak</a:t>
            </a:r>
            <a:r>
              <a:rPr lang="en-US" sz="2800" dirty="0" smtClean="0">
                <a:latin typeface="Agency FB" pitchFamily="34" charset="0"/>
              </a:rPr>
              <a:t> </a:t>
            </a:r>
            <a:r>
              <a:rPr lang="en-US" sz="2800" dirty="0" err="1" smtClean="0">
                <a:latin typeface="Agency FB" pitchFamily="34" charset="0"/>
              </a:rPr>
              <a:t>atau</a:t>
            </a:r>
            <a:r>
              <a:rPr lang="en-US" sz="2800" dirty="0" smtClean="0">
                <a:latin typeface="Agency FB" pitchFamily="34" charset="0"/>
              </a:rPr>
              <a:t> </a:t>
            </a:r>
            <a:r>
              <a:rPr lang="en-US" sz="2800" dirty="0" err="1" smtClean="0">
                <a:latin typeface="Agency FB" pitchFamily="34" charset="0"/>
              </a:rPr>
              <a:t>dikurangi</a:t>
            </a:r>
            <a:endParaRPr lang="en-US" sz="2800" dirty="0">
              <a:latin typeface="Agency FB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-25186" y="0"/>
            <a:ext cx="9169185" cy="923330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wrap="square">
            <a:spAutoFit/>
          </a:bodyPr>
          <a:lstStyle/>
          <a:p>
            <a:pPr lvl="0" algn="r"/>
            <a:r>
              <a:rPr lang="en-US" sz="4000" b="1" dirty="0" err="1" smtClean="0">
                <a:solidFill>
                  <a:prstClr val="white"/>
                </a:solidFill>
                <a:latin typeface="Agency FB" pitchFamily="34" charset="0"/>
              </a:rPr>
              <a:t>Perencanaan</a:t>
            </a:r>
            <a:r>
              <a:rPr lang="en-US" sz="4000" b="1" dirty="0" smtClean="0">
                <a:solidFill>
                  <a:prstClr val="white"/>
                </a:solidFill>
                <a:latin typeface="Agency FB" pitchFamily="34" charset="0"/>
              </a:rPr>
              <a:t> </a:t>
            </a:r>
            <a:r>
              <a:rPr lang="en-US" sz="4000" b="1" dirty="0" err="1" smtClean="0">
                <a:solidFill>
                  <a:prstClr val="white"/>
                </a:solidFill>
                <a:latin typeface="Agency FB" pitchFamily="34" charset="0"/>
              </a:rPr>
              <a:t>Agregat</a:t>
            </a:r>
            <a:r>
              <a:rPr lang="en-US" sz="4000" b="1" dirty="0" smtClean="0">
                <a:solidFill>
                  <a:prstClr val="white"/>
                </a:solidFill>
                <a:latin typeface="Agency FB" pitchFamily="34" charset="0"/>
              </a:rPr>
              <a:t> </a:t>
            </a:r>
            <a:r>
              <a:rPr lang="en-US" sz="5400" b="1" dirty="0" smtClean="0">
                <a:solidFill>
                  <a:prstClr val="white"/>
                </a:solidFill>
                <a:latin typeface="Agency FB" pitchFamily="34" charset="0"/>
              </a:rPr>
              <a:t> </a:t>
            </a:r>
            <a:r>
              <a:rPr lang="en-US" sz="4000" b="1" dirty="0" smtClean="0">
                <a:solidFill>
                  <a:prstClr val="white"/>
                </a:solidFill>
                <a:latin typeface="Agency FB" pitchFamily="34" charset="0"/>
              </a:rPr>
              <a:t>  </a:t>
            </a:r>
            <a:endParaRPr lang="en-US" sz="7200" b="1" dirty="0" smtClean="0">
              <a:solidFill>
                <a:prstClr val="white"/>
              </a:solidFill>
              <a:latin typeface="Agency FB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1066801"/>
            <a:ext cx="8534400" cy="557075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US" sz="2800" dirty="0" err="1" smtClean="0">
                <a:latin typeface="Agency FB" pitchFamily="34" charset="0"/>
              </a:rPr>
              <a:t>Perencanaan</a:t>
            </a:r>
            <a:r>
              <a:rPr lang="en-US" sz="2800" dirty="0" smtClean="0">
                <a:latin typeface="Agency FB" pitchFamily="34" charset="0"/>
              </a:rPr>
              <a:t> </a:t>
            </a:r>
            <a:r>
              <a:rPr lang="en-US" sz="2800" dirty="0" err="1" smtClean="0">
                <a:latin typeface="Agency FB" pitchFamily="34" charset="0"/>
              </a:rPr>
              <a:t>dapat</a:t>
            </a:r>
            <a:r>
              <a:rPr lang="en-US" sz="2800" dirty="0" smtClean="0">
                <a:latin typeface="Agency FB" pitchFamily="34" charset="0"/>
              </a:rPr>
              <a:t> </a:t>
            </a:r>
            <a:r>
              <a:rPr lang="en-US" sz="2800" dirty="0" err="1" smtClean="0">
                <a:latin typeface="Agency FB" pitchFamily="34" charset="0"/>
              </a:rPr>
              <a:t>dibuat</a:t>
            </a:r>
            <a:r>
              <a:rPr lang="en-US" sz="2800" dirty="0" smtClean="0">
                <a:latin typeface="Agency FB" pitchFamily="34" charset="0"/>
              </a:rPr>
              <a:t> </a:t>
            </a:r>
            <a:r>
              <a:rPr lang="en-US" sz="2800" dirty="0" err="1" smtClean="0">
                <a:latin typeface="Agency FB" pitchFamily="34" charset="0"/>
              </a:rPr>
              <a:t>dalam</a:t>
            </a:r>
            <a:r>
              <a:rPr lang="en-US" sz="2800" dirty="0" smtClean="0">
                <a:latin typeface="Agency FB" pitchFamily="34" charset="0"/>
              </a:rPr>
              <a:t> </a:t>
            </a:r>
            <a:r>
              <a:rPr lang="en-US" sz="2800" dirty="0" err="1" smtClean="0">
                <a:latin typeface="Agency FB" pitchFamily="34" charset="0"/>
              </a:rPr>
              <a:t>beberapa</a:t>
            </a:r>
            <a:r>
              <a:rPr lang="en-US" sz="2800" dirty="0" smtClean="0">
                <a:latin typeface="Agency FB" pitchFamily="34" charset="0"/>
              </a:rPr>
              <a:t> </a:t>
            </a:r>
            <a:r>
              <a:rPr lang="en-US" sz="2800" dirty="0" err="1" smtClean="0">
                <a:latin typeface="Agency FB" pitchFamily="34" charset="0"/>
              </a:rPr>
              <a:t>pilihan</a:t>
            </a:r>
            <a:r>
              <a:rPr lang="en-US" sz="2800" dirty="0" smtClean="0">
                <a:latin typeface="Agency FB" pitchFamily="34" charset="0"/>
              </a:rPr>
              <a:t> </a:t>
            </a:r>
            <a:r>
              <a:rPr lang="en-US" sz="2800" dirty="0" err="1" smtClean="0">
                <a:latin typeface="Agency FB" pitchFamily="34" charset="0"/>
              </a:rPr>
              <a:t>melalui</a:t>
            </a:r>
            <a:r>
              <a:rPr lang="en-US" sz="2800" dirty="0" smtClean="0">
                <a:latin typeface="Agency FB" pitchFamily="34" charset="0"/>
              </a:rPr>
              <a:t> </a:t>
            </a:r>
            <a:r>
              <a:rPr lang="en-US" sz="2800" dirty="0" err="1" smtClean="0">
                <a:latin typeface="Agency FB" pitchFamily="34" charset="0"/>
              </a:rPr>
              <a:t>modifikasi</a:t>
            </a:r>
            <a:r>
              <a:rPr lang="en-US" sz="2800" dirty="0" smtClean="0">
                <a:latin typeface="Agency FB" pitchFamily="34" charset="0"/>
              </a:rPr>
              <a:t> </a:t>
            </a:r>
            <a:r>
              <a:rPr lang="en-US" sz="2800" dirty="0" err="1" smtClean="0">
                <a:latin typeface="Agency FB" pitchFamily="34" charset="0"/>
              </a:rPr>
              <a:t>permintaan</a:t>
            </a:r>
            <a:r>
              <a:rPr lang="en-US" sz="2800" dirty="0" smtClean="0">
                <a:latin typeface="Agency FB" pitchFamily="34" charset="0"/>
              </a:rPr>
              <a:t> </a:t>
            </a:r>
            <a:r>
              <a:rPr lang="en-US" sz="2800" dirty="0" err="1" smtClean="0">
                <a:latin typeface="Agency FB" pitchFamily="34" charset="0"/>
              </a:rPr>
              <a:t>dan</a:t>
            </a:r>
            <a:r>
              <a:rPr lang="en-US" sz="2800" dirty="0" smtClean="0">
                <a:latin typeface="Agency FB" pitchFamily="34" charset="0"/>
              </a:rPr>
              <a:t> </a:t>
            </a:r>
            <a:r>
              <a:rPr lang="en-US" sz="2800" dirty="0" err="1" smtClean="0">
                <a:latin typeface="Agency FB" pitchFamily="34" charset="0"/>
              </a:rPr>
              <a:t>penawaran</a:t>
            </a:r>
            <a:r>
              <a:rPr lang="en-US" sz="2800" dirty="0" smtClean="0">
                <a:latin typeface="Agency FB" pitchFamily="34" charset="0"/>
              </a:rPr>
              <a:t>.</a:t>
            </a:r>
          </a:p>
          <a:p>
            <a:endParaRPr lang="en-US" sz="1050" dirty="0" smtClean="0">
              <a:latin typeface="Agency FB" pitchFamily="34" charset="0"/>
            </a:endParaRPr>
          </a:p>
          <a:p>
            <a:r>
              <a:rPr lang="en-US" sz="2800" b="1" dirty="0" err="1" smtClean="0">
                <a:latin typeface="Agency FB" pitchFamily="34" charset="0"/>
              </a:rPr>
              <a:t>ModifikasiPermintaan</a:t>
            </a:r>
            <a:r>
              <a:rPr lang="en-US" sz="2800" b="1" dirty="0" smtClean="0">
                <a:latin typeface="Agency FB" pitchFamily="34" charset="0"/>
              </a:rPr>
              <a:t>( Demand) 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 err="1" smtClean="0">
                <a:latin typeface="Agency FB" pitchFamily="34" charset="0"/>
              </a:rPr>
              <a:t>Reservasi</a:t>
            </a:r>
            <a:r>
              <a:rPr lang="en-US" sz="2400" dirty="0" smtClean="0">
                <a:latin typeface="Agency FB" pitchFamily="34" charset="0"/>
              </a:rPr>
              <a:t> 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 err="1" smtClean="0">
                <a:latin typeface="Agency FB" pitchFamily="34" charset="0"/>
              </a:rPr>
              <a:t>Pengembangan</a:t>
            </a:r>
            <a:r>
              <a:rPr lang="en-US" sz="2400" dirty="0" smtClean="0">
                <a:latin typeface="Agency FB" pitchFamily="34" charset="0"/>
              </a:rPr>
              <a:t> </a:t>
            </a:r>
            <a:r>
              <a:rPr lang="en-US" sz="2400" dirty="0" err="1" smtClean="0">
                <a:latin typeface="Agency FB" pitchFamily="34" charset="0"/>
              </a:rPr>
              <a:t>dan</a:t>
            </a:r>
            <a:r>
              <a:rPr lang="en-US" sz="2400" dirty="0" smtClean="0">
                <a:latin typeface="Agency FB" pitchFamily="34" charset="0"/>
              </a:rPr>
              <a:t> </a:t>
            </a:r>
            <a:r>
              <a:rPr lang="en-US" sz="2400" dirty="0" err="1" smtClean="0">
                <a:latin typeface="Agency FB" pitchFamily="34" charset="0"/>
              </a:rPr>
              <a:t>komplemen</a:t>
            </a:r>
            <a:r>
              <a:rPr lang="en-US" sz="2400" dirty="0" smtClean="0">
                <a:latin typeface="Agency FB" pitchFamily="34" charset="0"/>
              </a:rPr>
              <a:t> </a:t>
            </a:r>
            <a:r>
              <a:rPr lang="en-US" sz="2400" dirty="0" err="1" smtClean="0">
                <a:latin typeface="Agency FB" pitchFamily="34" charset="0"/>
              </a:rPr>
              <a:t>produk</a:t>
            </a:r>
            <a:endParaRPr lang="en-US" sz="2400" dirty="0" smtClean="0">
              <a:latin typeface="Agency FB" pitchFamily="34" charset="0"/>
            </a:endParaRPr>
          </a:p>
          <a:p>
            <a:endParaRPr lang="en-US" sz="1200" dirty="0" smtClean="0">
              <a:latin typeface="Agency FB" pitchFamily="34" charset="0"/>
            </a:endParaRPr>
          </a:p>
          <a:p>
            <a:r>
              <a:rPr lang="en-US" sz="2800" b="1" dirty="0" err="1" smtClean="0">
                <a:latin typeface="Agency FB" pitchFamily="34" charset="0"/>
              </a:rPr>
              <a:t>ModifikasiPenawaran</a:t>
            </a:r>
            <a:r>
              <a:rPr lang="en-US" sz="2800" b="1" dirty="0" smtClean="0">
                <a:latin typeface="Agency FB" pitchFamily="34" charset="0"/>
              </a:rPr>
              <a:t>( Supply )</a:t>
            </a:r>
          </a:p>
          <a:p>
            <a:r>
              <a:rPr lang="en-US" sz="2800" dirty="0" err="1" smtClean="0">
                <a:latin typeface="Agency FB" pitchFamily="34" charset="0"/>
              </a:rPr>
              <a:t>Melaluiperubahanpadafaktor-faktor</a:t>
            </a:r>
            <a:r>
              <a:rPr lang="en-US" sz="2800" dirty="0" smtClean="0">
                <a:latin typeface="Agency FB" pitchFamily="34" charset="0"/>
              </a:rPr>
              <a:t>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 smtClean="0">
                <a:latin typeface="Agency FB" pitchFamily="34" charset="0"/>
              </a:rPr>
              <a:t>1Menambahataumengurangipekerja.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 err="1" smtClean="0">
                <a:latin typeface="Agency FB" pitchFamily="34" charset="0"/>
              </a:rPr>
              <a:t>Memakaiovertime</a:t>
            </a:r>
            <a:r>
              <a:rPr lang="en-US" sz="2400" dirty="0" smtClean="0">
                <a:latin typeface="Agency FB" pitchFamily="34" charset="0"/>
              </a:rPr>
              <a:t> </a:t>
            </a:r>
            <a:r>
              <a:rPr lang="en-US" sz="2400" dirty="0" err="1" smtClean="0">
                <a:latin typeface="Agency FB" pitchFamily="34" charset="0"/>
              </a:rPr>
              <a:t>atauundertime</a:t>
            </a:r>
            <a:r>
              <a:rPr lang="en-US" sz="2400" dirty="0" smtClean="0">
                <a:latin typeface="Agency FB" pitchFamily="34" charset="0"/>
              </a:rPr>
              <a:t>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 err="1" smtClean="0">
                <a:latin typeface="Agency FB" pitchFamily="34" charset="0"/>
              </a:rPr>
              <a:t>Memakaipart</a:t>
            </a:r>
            <a:r>
              <a:rPr lang="en-US" sz="2400" dirty="0" smtClean="0">
                <a:latin typeface="Agency FB" pitchFamily="34" charset="0"/>
              </a:rPr>
              <a:t>-time </a:t>
            </a:r>
            <a:r>
              <a:rPr lang="en-US" sz="2400" dirty="0" err="1" smtClean="0">
                <a:latin typeface="Agency FB" pitchFamily="34" charset="0"/>
              </a:rPr>
              <a:t>ataupekerjasementara</a:t>
            </a:r>
            <a:r>
              <a:rPr lang="en-US" sz="2400" dirty="0" smtClean="0">
                <a:latin typeface="Agency FB" pitchFamily="34" charset="0"/>
              </a:rPr>
              <a:t>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 err="1" smtClean="0">
                <a:latin typeface="Agency FB" pitchFamily="34" charset="0"/>
              </a:rPr>
              <a:t>Pengaturanpersediaan</a:t>
            </a:r>
            <a:r>
              <a:rPr lang="en-US" sz="2400" dirty="0" smtClean="0">
                <a:latin typeface="Agency FB" pitchFamily="34" charset="0"/>
              </a:rPr>
              <a:t>(</a:t>
            </a:r>
            <a:r>
              <a:rPr lang="en-US" sz="2400" dirty="0" err="1" smtClean="0">
                <a:latin typeface="Agency FB" pitchFamily="34" charset="0"/>
              </a:rPr>
              <a:t>inventori</a:t>
            </a:r>
            <a:r>
              <a:rPr lang="en-US" sz="2400" dirty="0" smtClean="0">
                <a:latin typeface="Agency FB" pitchFamily="34" charset="0"/>
              </a:rPr>
              <a:t>).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 err="1" smtClean="0">
                <a:latin typeface="Agency FB" pitchFamily="34" charset="0"/>
              </a:rPr>
              <a:t>Subkontrak</a:t>
            </a:r>
            <a:r>
              <a:rPr lang="en-US" sz="2400" dirty="0" smtClean="0">
                <a:latin typeface="Agency FB" pitchFamily="34" charset="0"/>
              </a:rPr>
              <a:t>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 err="1" smtClean="0">
                <a:latin typeface="Agency FB" pitchFamily="34" charset="0"/>
              </a:rPr>
              <a:t>Membuatperjanjiankerjasama</a:t>
            </a:r>
            <a:endParaRPr lang="en-US" sz="2400" dirty="0" smtClean="0">
              <a:latin typeface="Agency FB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9144000" cy="769441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wrap="square">
            <a:spAutoFit/>
          </a:bodyPr>
          <a:lstStyle/>
          <a:p>
            <a:pPr lvl="0" algn="r"/>
            <a:r>
              <a:rPr lang="en-US" sz="4400" b="1" dirty="0" err="1" smtClean="0">
                <a:solidFill>
                  <a:prstClr val="white"/>
                </a:solidFill>
                <a:latin typeface="Agency FB" pitchFamily="34" charset="0"/>
              </a:rPr>
              <a:t>Pilihan</a:t>
            </a:r>
            <a:r>
              <a:rPr lang="en-US" sz="4400" b="1" dirty="0" smtClean="0">
                <a:solidFill>
                  <a:prstClr val="white"/>
                </a:solidFill>
                <a:latin typeface="Agency FB" pitchFamily="34" charset="0"/>
              </a:rPr>
              <a:t> </a:t>
            </a:r>
            <a:r>
              <a:rPr lang="en-US" sz="4400" b="1" dirty="0" err="1" smtClean="0">
                <a:solidFill>
                  <a:prstClr val="white"/>
                </a:solidFill>
                <a:latin typeface="Agency FB" pitchFamily="34" charset="0"/>
              </a:rPr>
              <a:t>Perencanaan</a:t>
            </a:r>
            <a:endParaRPr lang="en-US" sz="4400" b="1" dirty="0" smtClean="0">
              <a:solidFill>
                <a:prstClr val="white"/>
              </a:solidFill>
              <a:latin typeface="Agency FB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1219200"/>
            <a:ext cx="8534400" cy="452431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US" sz="3600" dirty="0" err="1" smtClean="0">
                <a:latin typeface="Agency FB" pitchFamily="34" charset="0"/>
              </a:rPr>
              <a:t>Ada</a:t>
            </a:r>
            <a:r>
              <a:rPr lang="en-US" sz="3600" dirty="0" smtClean="0">
                <a:latin typeface="Agency FB" pitchFamily="34" charset="0"/>
              </a:rPr>
              <a:t> 2  </a:t>
            </a:r>
            <a:r>
              <a:rPr lang="en-US" sz="3600" dirty="0" err="1" smtClean="0">
                <a:latin typeface="Agency FB" pitchFamily="34" charset="0"/>
              </a:rPr>
              <a:t>dasar</a:t>
            </a:r>
            <a:r>
              <a:rPr lang="en-US" sz="3600" dirty="0" smtClean="0">
                <a:latin typeface="Agency FB" pitchFamily="34" charset="0"/>
              </a:rPr>
              <a:t> </a:t>
            </a:r>
            <a:r>
              <a:rPr lang="en-US" sz="3600" dirty="0" err="1" smtClean="0">
                <a:latin typeface="Agency FB" pitchFamily="34" charset="0"/>
              </a:rPr>
              <a:t>strategi</a:t>
            </a:r>
            <a:r>
              <a:rPr lang="en-US" sz="3600" dirty="0" smtClean="0">
                <a:latin typeface="Agency FB" pitchFamily="34" charset="0"/>
              </a:rPr>
              <a:t> </a:t>
            </a:r>
            <a:r>
              <a:rPr lang="en-US" sz="3600" dirty="0" err="1" smtClean="0">
                <a:latin typeface="Agency FB" pitchFamily="34" charset="0"/>
              </a:rPr>
              <a:t>perencanaan</a:t>
            </a:r>
            <a:r>
              <a:rPr lang="en-US" sz="3600" dirty="0" smtClean="0">
                <a:latin typeface="Agency FB" pitchFamily="34" charset="0"/>
              </a:rPr>
              <a:t>:</a:t>
            </a:r>
          </a:p>
          <a:p>
            <a:endParaRPr lang="en-US" sz="2800" dirty="0" smtClean="0">
              <a:latin typeface="Agency FB" pitchFamily="34" charset="0"/>
            </a:endParaRPr>
          </a:p>
          <a:p>
            <a:pPr marL="514350" indent="-514350">
              <a:buAutoNum type="arabicPeriod"/>
            </a:pPr>
            <a:r>
              <a:rPr lang="en-US" sz="2800" b="1" dirty="0" smtClean="0">
                <a:latin typeface="Agency FB" pitchFamily="34" charset="0"/>
              </a:rPr>
              <a:t>Level  Strategy </a:t>
            </a:r>
          </a:p>
          <a:p>
            <a:pPr marL="514350" indent="-514350"/>
            <a:r>
              <a:rPr lang="en-US" sz="2800" b="1" dirty="0" smtClean="0">
                <a:latin typeface="Agency FB" pitchFamily="34" charset="0"/>
              </a:rPr>
              <a:t>	</a:t>
            </a:r>
            <a:r>
              <a:rPr lang="en-US" sz="2800" dirty="0" err="1" smtClean="0">
                <a:latin typeface="Agency FB" pitchFamily="34" charset="0"/>
              </a:rPr>
              <a:t>Perubahan</a:t>
            </a:r>
            <a:r>
              <a:rPr lang="en-US" sz="2800" dirty="0" smtClean="0">
                <a:latin typeface="Agency FB" pitchFamily="34" charset="0"/>
              </a:rPr>
              <a:t> </a:t>
            </a:r>
            <a:r>
              <a:rPr lang="en-US" sz="2800" dirty="0" err="1" smtClean="0">
                <a:latin typeface="Agency FB" pitchFamily="34" charset="0"/>
              </a:rPr>
              <a:t>dalam</a:t>
            </a:r>
            <a:r>
              <a:rPr lang="en-US" sz="2800" dirty="0" smtClean="0">
                <a:latin typeface="Agency FB" pitchFamily="34" charset="0"/>
              </a:rPr>
              <a:t> </a:t>
            </a:r>
            <a:r>
              <a:rPr lang="en-US" sz="2800" dirty="0" err="1" smtClean="0">
                <a:latin typeface="Agency FB" pitchFamily="34" charset="0"/>
              </a:rPr>
              <a:t>permintaan</a:t>
            </a:r>
            <a:r>
              <a:rPr lang="en-US" sz="2800" dirty="0" smtClean="0">
                <a:latin typeface="Agency FB" pitchFamily="34" charset="0"/>
              </a:rPr>
              <a:t> </a:t>
            </a:r>
            <a:r>
              <a:rPr lang="en-US" sz="2800" dirty="0" err="1" smtClean="0">
                <a:latin typeface="Agency FB" pitchFamily="34" charset="0"/>
              </a:rPr>
              <a:t>diantisipasi</a:t>
            </a:r>
            <a:r>
              <a:rPr lang="en-US" sz="2800" dirty="0" smtClean="0">
                <a:latin typeface="Agency FB" pitchFamily="34" charset="0"/>
              </a:rPr>
              <a:t> </a:t>
            </a:r>
            <a:r>
              <a:rPr lang="en-US" sz="2800" dirty="0" err="1" smtClean="0">
                <a:latin typeface="Agency FB" pitchFamily="34" charset="0"/>
              </a:rPr>
              <a:t>dengan</a:t>
            </a:r>
            <a:r>
              <a:rPr lang="en-US" sz="2800" dirty="0" smtClean="0">
                <a:latin typeface="Agency FB" pitchFamily="34" charset="0"/>
              </a:rPr>
              <a:t> </a:t>
            </a:r>
            <a:r>
              <a:rPr lang="en-US" sz="2800" dirty="0" err="1" smtClean="0">
                <a:latin typeface="Agency FB" pitchFamily="34" charset="0"/>
              </a:rPr>
              <a:t>manajemen</a:t>
            </a:r>
            <a:r>
              <a:rPr lang="en-US" sz="2800" dirty="0" smtClean="0">
                <a:latin typeface="Agency FB" pitchFamily="34" charset="0"/>
              </a:rPr>
              <a:t> </a:t>
            </a:r>
            <a:r>
              <a:rPr lang="en-US" sz="2800" dirty="0" err="1" smtClean="0">
                <a:latin typeface="Agency FB" pitchFamily="34" charset="0"/>
              </a:rPr>
              <a:t>inventori</a:t>
            </a:r>
            <a:r>
              <a:rPr lang="en-US" sz="2800" dirty="0" smtClean="0">
                <a:latin typeface="Agency FB" pitchFamily="34" charset="0"/>
              </a:rPr>
              <a:t>, overtime, </a:t>
            </a:r>
            <a:r>
              <a:rPr lang="en-US" sz="2800" dirty="0" err="1" smtClean="0">
                <a:latin typeface="Agency FB" pitchFamily="34" charset="0"/>
              </a:rPr>
              <a:t>pekerja</a:t>
            </a:r>
            <a:r>
              <a:rPr lang="en-US" sz="2800" dirty="0" smtClean="0">
                <a:latin typeface="Agency FB" pitchFamily="34" charset="0"/>
              </a:rPr>
              <a:t> </a:t>
            </a:r>
            <a:r>
              <a:rPr lang="en-US" sz="2800" dirty="0" err="1" smtClean="0">
                <a:latin typeface="Agency FB" pitchFamily="34" charset="0"/>
              </a:rPr>
              <a:t>sementara</a:t>
            </a:r>
            <a:r>
              <a:rPr lang="en-US" sz="2800" dirty="0" smtClean="0">
                <a:latin typeface="Agency FB" pitchFamily="34" charset="0"/>
              </a:rPr>
              <a:t>, sub </a:t>
            </a:r>
            <a:r>
              <a:rPr lang="en-US" sz="2800" dirty="0" err="1" smtClean="0">
                <a:latin typeface="Agency FB" pitchFamily="34" charset="0"/>
              </a:rPr>
              <a:t>kontrak</a:t>
            </a:r>
            <a:r>
              <a:rPr lang="en-US" sz="2800" dirty="0" smtClean="0">
                <a:latin typeface="Agency FB" pitchFamily="34" charset="0"/>
              </a:rPr>
              <a:t>, </a:t>
            </a:r>
            <a:r>
              <a:rPr lang="en-US" sz="2800" dirty="0" err="1" smtClean="0">
                <a:latin typeface="Agency FB" pitchFamily="34" charset="0"/>
              </a:rPr>
              <a:t>perjanjian</a:t>
            </a:r>
            <a:r>
              <a:rPr lang="en-US" sz="2800" dirty="0" smtClean="0">
                <a:latin typeface="Agency FB" pitchFamily="34" charset="0"/>
              </a:rPr>
              <a:t> </a:t>
            </a:r>
            <a:r>
              <a:rPr lang="en-US" sz="2800" dirty="0" err="1" smtClean="0">
                <a:latin typeface="Agency FB" pitchFamily="34" charset="0"/>
              </a:rPr>
              <a:t>kerjasama</a:t>
            </a:r>
            <a:r>
              <a:rPr lang="en-US" sz="2800" dirty="0" smtClean="0">
                <a:latin typeface="Agency FB" pitchFamily="34" charset="0"/>
              </a:rPr>
              <a:t> </a:t>
            </a:r>
            <a:r>
              <a:rPr lang="en-US" sz="2800" dirty="0" err="1" smtClean="0">
                <a:latin typeface="Agency FB" pitchFamily="34" charset="0"/>
              </a:rPr>
              <a:t>atau</a:t>
            </a:r>
            <a:r>
              <a:rPr lang="en-US" sz="2800" dirty="0" smtClean="0">
                <a:latin typeface="Agency FB" pitchFamily="34" charset="0"/>
              </a:rPr>
              <a:t> </a:t>
            </a:r>
            <a:r>
              <a:rPr lang="en-US" sz="2800" dirty="0" err="1" smtClean="0">
                <a:latin typeface="Agency FB" pitchFamily="34" charset="0"/>
              </a:rPr>
              <a:t>pilihan</a:t>
            </a:r>
            <a:r>
              <a:rPr lang="en-US" sz="2800" dirty="0" smtClean="0">
                <a:latin typeface="Agency FB" pitchFamily="34" charset="0"/>
              </a:rPr>
              <a:t> lain yang </a:t>
            </a:r>
            <a:r>
              <a:rPr lang="en-US" sz="2800" dirty="0" err="1" smtClean="0">
                <a:latin typeface="Agency FB" pitchFamily="34" charset="0"/>
              </a:rPr>
              <a:t>mempengaruhi</a:t>
            </a:r>
            <a:r>
              <a:rPr lang="en-US" sz="2800" dirty="0" smtClean="0">
                <a:latin typeface="Agency FB" pitchFamily="34" charset="0"/>
              </a:rPr>
              <a:t> demand</a:t>
            </a:r>
          </a:p>
          <a:p>
            <a:endParaRPr lang="en-US" sz="2800" dirty="0" smtClean="0">
              <a:latin typeface="Agency FB" pitchFamily="34" charset="0"/>
            </a:endParaRPr>
          </a:p>
          <a:p>
            <a:pPr marL="514350" indent="-514350">
              <a:buAutoNum type="arabicPeriod" startAt="2"/>
            </a:pPr>
            <a:r>
              <a:rPr lang="en-US" sz="2800" b="1" dirty="0" smtClean="0">
                <a:latin typeface="Agency FB" pitchFamily="34" charset="0"/>
              </a:rPr>
              <a:t>Chase Strategy</a:t>
            </a:r>
          </a:p>
          <a:p>
            <a:pPr marL="514350" indent="-514350"/>
            <a:r>
              <a:rPr lang="en-US" sz="2800" dirty="0" smtClean="0">
                <a:latin typeface="Agency FB" pitchFamily="34" charset="0"/>
              </a:rPr>
              <a:t>	</a:t>
            </a:r>
            <a:r>
              <a:rPr lang="en-US" sz="2800" dirty="0" err="1" smtClean="0">
                <a:latin typeface="Agency FB" pitchFamily="34" charset="0"/>
              </a:rPr>
              <a:t>Perubahan</a:t>
            </a:r>
            <a:r>
              <a:rPr lang="en-US" sz="2800" dirty="0" smtClean="0">
                <a:latin typeface="Agency FB" pitchFamily="34" charset="0"/>
              </a:rPr>
              <a:t> </a:t>
            </a:r>
            <a:r>
              <a:rPr lang="en-US" sz="2800" dirty="0" err="1" smtClean="0">
                <a:latin typeface="Agency FB" pitchFamily="34" charset="0"/>
              </a:rPr>
              <a:t>dalam</a:t>
            </a:r>
            <a:r>
              <a:rPr lang="en-US" sz="2800" dirty="0" smtClean="0">
                <a:latin typeface="Agency FB" pitchFamily="34" charset="0"/>
              </a:rPr>
              <a:t> </a:t>
            </a:r>
            <a:r>
              <a:rPr lang="en-US" sz="2800" dirty="0" err="1" smtClean="0">
                <a:latin typeface="Agency FB" pitchFamily="34" charset="0"/>
              </a:rPr>
              <a:t>permintaan</a:t>
            </a:r>
            <a:r>
              <a:rPr lang="en-US" sz="2800" dirty="0" smtClean="0">
                <a:latin typeface="Agency FB" pitchFamily="34" charset="0"/>
              </a:rPr>
              <a:t> </a:t>
            </a:r>
            <a:r>
              <a:rPr lang="en-US" sz="2800" dirty="0" err="1" smtClean="0">
                <a:latin typeface="Agency FB" pitchFamily="34" charset="0"/>
              </a:rPr>
              <a:t>diantisipasi</a:t>
            </a:r>
            <a:r>
              <a:rPr lang="en-US" sz="2800" dirty="0" smtClean="0">
                <a:latin typeface="Agency FB" pitchFamily="34" charset="0"/>
              </a:rPr>
              <a:t> </a:t>
            </a:r>
            <a:r>
              <a:rPr lang="en-US" sz="2800" dirty="0" err="1" smtClean="0">
                <a:latin typeface="Agency FB" pitchFamily="34" charset="0"/>
              </a:rPr>
              <a:t>melalui</a:t>
            </a:r>
            <a:r>
              <a:rPr lang="en-US" sz="2800" dirty="0" smtClean="0">
                <a:latin typeface="Agency FB" pitchFamily="34" charset="0"/>
              </a:rPr>
              <a:t> </a:t>
            </a:r>
            <a:r>
              <a:rPr lang="en-US" sz="2800" dirty="0" err="1" smtClean="0">
                <a:latin typeface="Agency FB" pitchFamily="34" charset="0"/>
              </a:rPr>
              <a:t>perubahan</a:t>
            </a:r>
            <a:r>
              <a:rPr lang="en-US" sz="2800" dirty="0" smtClean="0">
                <a:latin typeface="Agency FB" pitchFamily="34" charset="0"/>
              </a:rPr>
              <a:t> </a:t>
            </a:r>
            <a:r>
              <a:rPr lang="en-US" sz="2800" dirty="0" err="1" smtClean="0">
                <a:latin typeface="Agency FB" pitchFamily="34" charset="0"/>
              </a:rPr>
              <a:t>dalam</a:t>
            </a:r>
            <a:r>
              <a:rPr lang="en-US" sz="2800" dirty="0" smtClean="0">
                <a:latin typeface="Agency FB" pitchFamily="34" charset="0"/>
              </a:rPr>
              <a:t> </a:t>
            </a:r>
            <a:r>
              <a:rPr lang="en-US" sz="2800" dirty="0" err="1" smtClean="0">
                <a:latin typeface="Agency FB" pitchFamily="34" charset="0"/>
              </a:rPr>
              <a:t>tenaga</a:t>
            </a:r>
            <a:r>
              <a:rPr lang="en-US" sz="2800" dirty="0" smtClean="0">
                <a:latin typeface="Agency FB" pitchFamily="34" charset="0"/>
              </a:rPr>
              <a:t> </a:t>
            </a:r>
            <a:r>
              <a:rPr lang="en-US" sz="2800" dirty="0" err="1" smtClean="0">
                <a:latin typeface="Agency FB" pitchFamily="34" charset="0"/>
              </a:rPr>
              <a:t>kerja</a:t>
            </a:r>
            <a:endParaRPr lang="en-US" sz="2800" dirty="0">
              <a:latin typeface="Agency FB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9144000" cy="707886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wrap="square">
            <a:spAutoFit/>
          </a:bodyPr>
          <a:lstStyle/>
          <a:p>
            <a:pPr lvl="0" algn="r"/>
            <a:r>
              <a:rPr lang="en-US" sz="4000" b="1" dirty="0" err="1" smtClean="0">
                <a:solidFill>
                  <a:prstClr val="white"/>
                </a:solidFill>
                <a:latin typeface="Agency FB" pitchFamily="34" charset="0"/>
              </a:rPr>
              <a:t>Strategi</a:t>
            </a:r>
            <a:r>
              <a:rPr lang="en-US" sz="4000" b="1" dirty="0" smtClean="0">
                <a:solidFill>
                  <a:prstClr val="white"/>
                </a:solidFill>
                <a:latin typeface="Agency FB" pitchFamily="34" charset="0"/>
              </a:rPr>
              <a:t> </a:t>
            </a:r>
            <a:r>
              <a:rPr lang="en-US" sz="4000" b="1" dirty="0" err="1" smtClean="0">
                <a:solidFill>
                  <a:prstClr val="white"/>
                </a:solidFill>
                <a:latin typeface="Agency FB" pitchFamily="34" charset="0"/>
              </a:rPr>
              <a:t>Dasar</a:t>
            </a:r>
            <a:r>
              <a:rPr lang="en-US" sz="4000" b="1" dirty="0" smtClean="0">
                <a:solidFill>
                  <a:prstClr val="white"/>
                </a:solidFill>
                <a:latin typeface="Agency FB" pitchFamily="34" charset="0"/>
              </a:rPr>
              <a:t> </a:t>
            </a:r>
            <a:r>
              <a:rPr lang="en-US" sz="4000" b="1" dirty="0" err="1" smtClean="0">
                <a:solidFill>
                  <a:prstClr val="white"/>
                </a:solidFill>
                <a:latin typeface="Agency FB" pitchFamily="34" charset="0"/>
              </a:rPr>
              <a:t>Perencanaan</a:t>
            </a:r>
            <a:endParaRPr lang="en-US" sz="4000" b="1" dirty="0" smtClean="0">
              <a:solidFill>
                <a:prstClr val="white"/>
              </a:solidFill>
              <a:latin typeface="Agency FB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35983" y="1143000"/>
            <a:ext cx="8382000" cy="457048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en-US" sz="3200" dirty="0" smtClean="0">
                <a:latin typeface="Agency FB" pitchFamily="34" charset="0"/>
              </a:rPr>
              <a:t>Minimum cost →</a:t>
            </a:r>
            <a:r>
              <a:rPr lang="en-US" sz="3200" dirty="0" err="1" smtClean="0">
                <a:latin typeface="Agency FB" pitchFamily="34" charset="0"/>
              </a:rPr>
              <a:t>asumsi</a:t>
            </a:r>
            <a:r>
              <a:rPr lang="en-US" sz="3200" dirty="0" smtClean="0">
                <a:latin typeface="Agency FB" pitchFamily="34" charset="0"/>
              </a:rPr>
              <a:t> demand  </a:t>
            </a:r>
            <a:r>
              <a:rPr lang="en-US" sz="3200" dirty="0" err="1" smtClean="0">
                <a:latin typeface="Agency FB" pitchFamily="34" charset="0"/>
              </a:rPr>
              <a:t>tetap</a:t>
            </a:r>
            <a:endParaRPr lang="en-US" sz="3200" dirty="0" smtClean="0">
              <a:latin typeface="Agency FB" pitchFamily="34" charset="0"/>
            </a:endParaRPr>
          </a:p>
          <a:p>
            <a:pPr>
              <a:spcBef>
                <a:spcPts val="600"/>
              </a:spcBef>
            </a:pPr>
            <a:r>
              <a:rPr lang="en-US" sz="3200" dirty="0" err="1" smtClean="0">
                <a:latin typeface="Agency FB" pitchFamily="34" charset="0"/>
              </a:rPr>
              <a:t>Biaya-biaya</a:t>
            </a:r>
            <a:r>
              <a:rPr lang="en-US" sz="3200" dirty="0" smtClean="0">
                <a:latin typeface="Agency FB" pitchFamily="34" charset="0"/>
              </a:rPr>
              <a:t> </a:t>
            </a:r>
            <a:r>
              <a:rPr lang="en-US" sz="3200" dirty="0" err="1" smtClean="0">
                <a:latin typeface="Agency FB" pitchFamily="34" charset="0"/>
              </a:rPr>
              <a:t>yg</a:t>
            </a:r>
            <a:r>
              <a:rPr lang="en-US" sz="3200" dirty="0" smtClean="0">
                <a:latin typeface="Agency FB" pitchFamily="34" charset="0"/>
              </a:rPr>
              <a:t> </a:t>
            </a:r>
            <a:r>
              <a:rPr lang="en-US" sz="3200" dirty="0" err="1" smtClean="0">
                <a:latin typeface="Agency FB" pitchFamily="34" charset="0"/>
              </a:rPr>
              <a:t>harus</a:t>
            </a:r>
            <a:r>
              <a:rPr lang="en-US" sz="3200" dirty="0" smtClean="0">
                <a:latin typeface="Agency FB" pitchFamily="34" charset="0"/>
              </a:rPr>
              <a:t> </a:t>
            </a:r>
            <a:r>
              <a:rPr lang="en-US" sz="3200" dirty="0" err="1" smtClean="0">
                <a:latin typeface="Agency FB" pitchFamily="34" charset="0"/>
              </a:rPr>
              <a:t>dipertimbangkan</a:t>
            </a:r>
            <a:r>
              <a:rPr lang="en-US" sz="3200" dirty="0" smtClean="0">
                <a:latin typeface="Agency FB" pitchFamily="34" charset="0"/>
              </a:rPr>
              <a:t>:</a:t>
            </a:r>
          </a:p>
          <a:p>
            <a:pPr marL="514350" indent="-514350">
              <a:spcBef>
                <a:spcPts val="600"/>
              </a:spcBef>
              <a:buFont typeface="+mj-lt"/>
              <a:buAutoNum type="arabicPeriod"/>
            </a:pPr>
            <a:r>
              <a:rPr lang="en-US" sz="3200" dirty="0" err="1" smtClean="0">
                <a:latin typeface="Agency FB" pitchFamily="34" charset="0"/>
              </a:rPr>
              <a:t>Biaya</a:t>
            </a:r>
            <a:r>
              <a:rPr lang="en-US" sz="3200" dirty="0" smtClean="0">
                <a:latin typeface="Agency FB" pitchFamily="34" charset="0"/>
              </a:rPr>
              <a:t> </a:t>
            </a:r>
            <a:r>
              <a:rPr lang="en-US" sz="3200" dirty="0" err="1" smtClean="0">
                <a:latin typeface="Agency FB" pitchFamily="34" charset="0"/>
              </a:rPr>
              <a:t>penerimaan</a:t>
            </a:r>
            <a:r>
              <a:rPr lang="en-US" sz="3200" dirty="0" smtClean="0">
                <a:latin typeface="Agency FB" pitchFamily="34" charset="0"/>
              </a:rPr>
              <a:t> </a:t>
            </a:r>
            <a:r>
              <a:rPr lang="en-US" sz="3200" dirty="0" err="1" smtClean="0">
                <a:latin typeface="Agency FB" pitchFamily="34" charset="0"/>
              </a:rPr>
              <a:t>dan</a:t>
            </a:r>
            <a:r>
              <a:rPr lang="en-US" sz="3200" dirty="0" smtClean="0">
                <a:latin typeface="Agency FB" pitchFamily="34" charset="0"/>
              </a:rPr>
              <a:t> </a:t>
            </a:r>
            <a:r>
              <a:rPr lang="en-US" sz="3200" dirty="0" err="1" smtClean="0">
                <a:latin typeface="Agency FB" pitchFamily="34" charset="0"/>
              </a:rPr>
              <a:t>pemutusan</a:t>
            </a:r>
            <a:r>
              <a:rPr lang="en-US" sz="3200" dirty="0" smtClean="0">
                <a:latin typeface="Agency FB" pitchFamily="34" charset="0"/>
              </a:rPr>
              <a:t> </a:t>
            </a:r>
            <a:r>
              <a:rPr lang="en-US" sz="3200" dirty="0" err="1" smtClean="0">
                <a:latin typeface="Agency FB" pitchFamily="34" charset="0"/>
              </a:rPr>
              <a:t>pekerja</a:t>
            </a:r>
            <a:r>
              <a:rPr lang="en-US" sz="3200" dirty="0" smtClean="0">
                <a:latin typeface="Agency FB" pitchFamily="34" charset="0"/>
              </a:rPr>
              <a:t>(hiring &amp; layoff)</a:t>
            </a:r>
          </a:p>
          <a:p>
            <a:pPr marL="514350" indent="-514350">
              <a:spcBef>
                <a:spcPts val="600"/>
              </a:spcBef>
              <a:buFont typeface="+mj-lt"/>
              <a:buAutoNum type="arabicPeriod"/>
            </a:pPr>
            <a:r>
              <a:rPr lang="en-US" sz="3200" dirty="0" err="1" smtClean="0">
                <a:latin typeface="Agency FB" pitchFamily="34" charset="0"/>
              </a:rPr>
              <a:t>Biaya</a:t>
            </a:r>
            <a:r>
              <a:rPr lang="en-US" sz="3200" dirty="0" smtClean="0">
                <a:latin typeface="Agency FB" pitchFamily="34" charset="0"/>
              </a:rPr>
              <a:t> overtime  </a:t>
            </a:r>
            <a:r>
              <a:rPr lang="en-US" sz="3200" dirty="0" err="1" smtClean="0">
                <a:latin typeface="Agency FB" pitchFamily="34" charset="0"/>
              </a:rPr>
              <a:t>dan</a:t>
            </a:r>
            <a:r>
              <a:rPr lang="en-US" sz="3200" dirty="0" smtClean="0">
                <a:latin typeface="Agency FB" pitchFamily="34" charset="0"/>
              </a:rPr>
              <a:t> under time</a:t>
            </a:r>
          </a:p>
          <a:p>
            <a:pPr marL="514350" indent="-514350">
              <a:spcBef>
                <a:spcPts val="600"/>
              </a:spcBef>
              <a:buFont typeface="+mj-lt"/>
              <a:buAutoNum type="arabicPeriod"/>
            </a:pPr>
            <a:r>
              <a:rPr lang="en-US" sz="3200" dirty="0" err="1" smtClean="0">
                <a:latin typeface="Agency FB" pitchFamily="34" charset="0"/>
              </a:rPr>
              <a:t>Biaya</a:t>
            </a:r>
            <a:r>
              <a:rPr lang="en-US" sz="3200" dirty="0" smtClean="0">
                <a:latin typeface="Agency FB" pitchFamily="34" charset="0"/>
              </a:rPr>
              <a:t> </a:t>
            </a:r>
            <a:r>
              <a:rPr lang="en-US" sz="3200" dirty="0" err="1" smtClean="0">
                <a:latin typeface="Agency FB" pitchFamily="34" charset="0"/>
              </a:rPr>
              <a:t>persediaan</a:t>
            </a:r>
            <a:r>
              <a:rPr lang="en-US" sz="3200" dirty="0" smtClean="0">
                <a:latin typeface="Agency FB" pitchFamily="34" charset="0"/>
              </a:rPr>
              <a:t>(inventory)</a:t>
            </a:r>
          </a:p>
          <a:p>
            <a:pPr marL="514350" indent="-514350">
              <a:spcBef>
                <a:spcPts val="600"/>
              </a:spcBef>
              <a:buFont typeface="+mj-lt"/>
              <a:buAutoNum type="arabicPeriod"/>
            </a:pPr>
            <a:r>
              <a:rPr lang="en-US" sz="3200" dirty="0" err="1" smtClean="0">
                <a:latin typeface="Agency FB" pitchFamily="34" charset="0"/>
              </a:rPr>
              <a:t>Biaya</a:t>
            </a:r>
            <a:r>
              <a:rPr lang="en-US" sz="3200" dirty="0" smtClean="0">
                <a:latin typeface="Agency FB" pitchFamily="34" charset="0"/>
              </a:rPr>
              <a:t> sub </a:t>
            </a:r>
            <a:r>
              <a:rPr lang="en-US" sz="3200" dirty="0" err="1" smtClean="0">
                <a:latin typeface="Agency FB" pitchFamily="34" charset="0"/>
              </a:rPr>
              <a:t>kontrak</a:t>
            </a:r>
            <a:endParaRPr lang="en-US" sz="3200" dirty="0" smtClean="0">
              <a:latin typeface="Agency FB" pitchFamily="34" charset="0"/>
            </a:endParaRPr>
          </a:p>
          <a:p>
            <a:pPr marL="514350" indent="-514350">
              <a:spcBef>
                <a:spcPts val="600"/>
              </a:spcBef>
              <a:buFont typeface="+mj-lt"/>
              <a:buAutoNum type="arabicPeriod"/>
            </a:pPr>
            <a:r>
              <a:rPr lang="en-US" sz="3200" dirty="0" err="1" smtClean="0">
                <a:latin typeface="Agency FB" pitchFamily="34" charset="0"/>
              </a:rPr>
              <a:t>Biaya</a:t>
            </a:r>
            <a:r>
              <a:rPr lang="en-US" sz="3200" dirty="0" smtClean="0">
                <a:latin typeface="Agency FB" pitchFamily="34" charset="0"/>
              </a:rPr>
              <a:t> </a:t>
            </a:r>
            <a:r>
              <a:rPr lang="en-US" sz="3200" dirty="0" err="1" smtClean="0">
                <a:latin typeface="Agency FB" pitchFamily="34" charset="0"/>
              </a:rPr>
              <a:t>pekerja</a:t>
            </a:r>
            <a:r>
              <a:rPr lang="en-US" sz="3200" dirty="0" smtClean="0">
                <a:latin typeface="Agency FB" pitchFamily="34" charset="0"/>
              </a:rPr>
              <a:t> part-time</a:t>
            </a:r>
          </a:p>
          <a:p>
            <a:pPr marL="514350" indent="-514350">
              <a:spcBef>
                <a:spcPts val="600"/>
              </a:spcBef>
              <a:buFont typeface="+mj-lt"/>
              <a:buAutoNum type="arabicPeriod"/>
            </a:pPr>
            <a:r>
              <a:rPr lang="en-US" sz="3200" dirty="0" err="1" smtClean="0">
                <a:latin typeface="Agency FB" pitchFamily="34" charset="0"/>
              </a:rPr>
              <a:t>Biaya</a:t>
            </a:r>
            <a:r>
              <a:rPr lang="en-US" sz="3200" dirty="0" smtClean="0">
                <a:latin typeface="Agency FB" pitchFamily="34" charset="0"/>
              </a:rPr>
              <a:t> </a:t>
            </a:r>
            <a:r>
              <a:rPr lang="en-US" sz="3200" dirty="0" err="1" smtClean="0">
                <a:latin typeface="Agency FB" pitchFamily="34" charset="0"/>
              </a:rPr>
              <a:t>stockout</a:t>
            </a:r>
            <a:r>
              <a:rPr lang="en-US" sz="3200" dirty="0" smtClean="0">
                <a:latin typeface="Agency FB" pitchFamily="34" charset="0"/>
              </a:rPr>
              <a:t> </a:t>
            </a:r>
            <a:r>
              <a:rPr lang="en-US" sz="3200" dirty="0" err="1" smtClean="0">
                <a:latin typeface="Agency FB" pitchFamily="34" charset="0"/>
              </a:rPr>
              <a:t>dan</a:t>
            </a:r>
            <a:r>
              <a:rPr lang="en-US" sz="3200" dirty="0" smtClean="0">
                <a:latin typeface="Agency FB" pitchFamily="34" charset="0"/>
              </a:rPr>
              <a:t> back order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9041"/>
            <a:ext cx="9144000" cy="769441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wrap="square">
            <a:spAutoFit/>
          </a:bodyPr>
          <a:lstStyle/>
          <a:p>
            <a:pPr lvl="0" algn="r"/>
            <a:r>
              <a:rPr lang="en-US" sz="4400" dirty="0" err="1" smtClean="0">
                <a:solidFill>
                  <a:prstClr val="white"/>
                </a:solidFill>
                <a:latin typeface="Agency FB" pitchFamily="34" charset="0"/>
              </a:rPr>
              <a:t>Perencanaan</a:t>
            </a:r>
            <a:r>
              <a:rPr lang="en-US" sz="4400" dirty="0" smtClean="0">
                <a:solidFill>
                  <a:prstClr val="white"/>
                </a:solidFill>
                <a:latin typeface="Agency FB" pitchFamily="34" charset="0"/>
              </a:rPr>
              <a:t>  </a:t>
            </a:r>
            <a:r>
              <a:rPr lang="en-US" sz="4400" dirty="0" err="1" smtClean="0">
                <a:solidFill>
                  <a:prstClr val="white"/>
                </a:solidFill>
                <a:latin typeface="Agency FB" pitchFamily="34" charset="0"/>
              </a:rPr>
              <a:t>Biaya</a:t>
            </a:r>
            <a:r>
              <a:rPr lang="en-US" sz="4400" dirty="0" smtClean="0">
                <a:solidFill>
                  <a:prstClr val="white"/>
                </a:solidFill>
                <a:latin typeface="Agency FB" pitchFamily="34" charset="0"/>
              </a:rPr>
              <a:t> </a:t>
            </a:r>
            <a:r>
              <a:rPr lang="en-US" sz="4400" dirty="0" err="1" smtClean="0">
                <a:solidFill>
                  <a:prstClr val="white"/>
                </a:solidFill>
                <a:latin typeface="Agency FB" pitchFamily="34" charset="0"/>
              </a:rPr>
              <a:t>Agregat</a:t>
            </a:r>
            <a:endParaRPr lang="en-US" sz="4400" dirty="0" smtClean="0">
              <a:solidFill>
                <a:prstClr val="white"/>
              </a:solidFill>
              <a:latin typeface="Agency FB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769441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wrap="square">
            <a:spAutoFit/>
          </a:bodyPr>
          <a:lstStyle/>
          <a:p>
            <a:pPr lvl="0" algn="r"/>
            <a:r>
              <a:rPr lang="en-US" sz="4400" dirty="0" err="1" smtClean="0">
                <a:solidFill>
                  <a:prstClr val="white"/>
                </a:solidFill>
                <a:latin typeface="Agency FB" pitchFamily="34" charset="0"/>
              </a:rPr>
              <a:t>Metode</a:t>
            </a:r>
            <a:r>
              <a:rPr lang="en-US" sz="4400" dirty="0" smtClean="0">
                <a:solidFill>
                  <a:prstClr val="white"/>
                </a:solidFill>
                <a:latin typeface="Agency FB" pitchFamily="34" charset="0"/>
              </a:rPr>
              <a:t> </a:t>
            </a:r>
            <a:r>
              <a:rPr lang="en-US" sz="4400" dirty="0" err="1" smtClean="0">
                <a:solidFill>
                  <a:prstClr val="white"/>
                </a:solidFill>
                <a:latin typeface="Agency FB" pitchFamily="34" charset="0"/>
              </a:rPr>
              <a:t>Perencanaan</a:t>
            </a:r>
            <a:r>
              <a:rPr lang="en-US" sz="4400" dirty="0" smtClean="0">
                <a:solidFill>
                  <a:prstClr val="white"/>
                </a:solidFill>
                <a:latin typeface="Agency FB" pitchFamily="34" charset="0"/>
              </a:rPr>
              <a:t> </a:t>
            </a:r>
            <a:r>
              <a:rPr lang="en-US" sz="4400" dirty="0" err="1" smtClean="0">
                <a:solidFill>
                  <a:prstClr val="white"/>
                </a:solidFill>
                <a:latin typeface="Agency FB" pitchFamily="34" charset="0"/>
              </a:rPr>
              <a:t>Agregat</a:t>
            </a:r>
            <a:endParaRPr lang="en-US" sz="4400" dirty="0" smtClean="0">
              <a:solidFill>
                <a:prstClr val="white"/>
              </a:solidFill>
              <a:latin typeface="Agency FB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4800" y="1371600"/>
            <a:ext cx="8686800" cy="4801314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>
            <a:spAutoFit/>
          </a:bodyPr>
          <a:lstStyle/>
          <a:p>
            <a:pPr marL="742950" indent="-742950">
              <a:spcBef>
                <a:spcPct val="50000"/>
              </a:spcBef>
              <a:buFont typeface="+mj-lt"/>
              <a:buAutoNum type="arabicPeriod"/>
            </a:pPr>
            <a:r>
              <a:rPr lang="en-US" sz="3600" cap="all" dirty="0" smtClean="0">
                <a:latin typeface="Agency FB" pitchFamily="34" charset="0"/>
                <a:sym typeface="Wingdings" pitchFamily="2" charset="2"/>
              </a:rPr>
              <a:t>PERENCANAAN AGREGAT DENGAN METODE GRAFIS</a:t>
            </a:r>
          </a:p>
          <a:p>
            <a:pPr marL="742950" indent="-742950">
              <a:spcBef>
                <a:spcPct val="50000"/>
              </a:spcBef>
              <a:buFont typeface="+mj-lt"/>
              <a:buAutoNum type="arabicPeriod"/>
            </a:pPr>
            <a:r>
              <a:rPr lang="en-US" sz="3600" cap="all" dirty="0" smtClean="0">
                <a:latin typeface="Agency FB" pitchFamily="34" charset="0"/>
              </a:rPr>
              <a:t>PERENCANAAN AGREGAT DENGAN MODEL TRANPORTASI (LAND)</a:t>
            </a:r>
          </a:p>
          <a:p>
            <a:pPr marL="742950" indent="-742950">
              <a:spcBef>
                <a:spcPct val="50000"/>
              </a:spcBef>
              <a:buFont typeface="+mj-lt"/>
              <a:buAutoNum type="arabicPeriod"/>
            </a:pPr>
            <a:r>
              <a:rPr lang="en-US" sz="3600" cap="all" dirty="0" err="1" smtClean="0">
                <a:latin typeface="Agency FB" pitchFamily="34" charset="0"/>
              </a:rPr>
              <a:t>Perencanaan</a:t>
            </a:r>
            <a:r>
              <a:rPr lang="en-US" sz="3600" cap="all" dirty="0" smtClean="0">
                <a:latin typeface="Agency FB" pitchFamily="34" charset="0"/>
              </a:rPr>
              <a:t> </a:t>
            </a:r>
            <a:r>
              <a:rPr lang="en-US" sz="3600" cap="all" dirty="0" err="1" smtClean="0">
                <a:latin typeface="Agency FB" pitchFamily="34" charset="0"/>
              </a:rPr>
              <a:t>Agregat</a:t>
            </a:r>
            <a:r>
              <a:rPr lang="en-US" sz="3600" cap="all" dirty="0" smtClean="0">
                <a:latin typeface="Agency FB" pitchFamily="34" charset="0"/>
              </a:rPr>
              <a:t> </a:t>
            </a:r>
            <a:r>
              <a:rPr lang="en-US" sz="3600" cap="all" dirty="0" err="1" smtClean="0">
                <a:latin typeface="Agency FB" pitchFamily="34" charset="0"/>
              </a:rPr>
              <a:t>dengan</a:t>
            </a:r>
            <a:r>
              <a:rPr lang="en-US" sz="3600" cap="all" dirty="0" smtClean="0">
                <a:latin typeface="Agency FB" pitchFamily="34" charset="0"/>
              </a:rPr>
              <a:t> </a:t>
            </a:r>
            <a:r>
              <a:rPr lang="en-US" sz="3600" cap="all" dirty="0" err="1" smtClean="0">
                <a:latin typeface="Agency FB" pitchFamily="34" charset="0"/>
              </a:rPr>
              <a:t>Metode</a:t>
            </a:r>
            <a:r>
              <a:rPr lang="en-US" sz="3600" cap="all" dirty="0" smtClean="0">
                <a:latin typeface="Agency FB" pitchFamily="34" charset="0"/>
              </a:rPr>
              <a:t> </a:t>
            </a:r>
            <a:r>
              <a:rPr lang="en-US" sz="3600" cap="all" dirty="0" err="1" smtClean="0">
                <a:latin typeface="Agency FB" pitchFamily="34" charset="0"/>
              </a:rPr>
              <a:t>Riset</a:t>
            </a:r>
            <a:r>
              <a:rPr lang="en-US" sz="3600" cap="all" dirty="0" smtClean="0">
                <a:latin typeface="Agency FB" pitchFamily="34" charset="0"/>
              </a:rPr>
              <a:t> </a:t>
            </a:r>
            <a:r>
              <a:rPr lang="en-US" sz="3600" cap="all" dirty="0" err="1" smtClean="0">
                <a:latin typeface="Agency FB" pitchFamily="34" charset="0"/>
              </a:rPr>
              <a:t>Operasi</a:t>
            </a:r>
            <a:endParaRPr lang="en-US" sz="3600" cap="all" dirty="0" smtClean="0">
              <a:latin typeface="Agency FB" pitchFamily="34" charset="0"/>
            </a:endParaRPr>
          </a:p>
          <a:p>
            <a:pPr marL="742950" indent="-742950">
              <a:spcBef>
                <a:spcPct val="50000"/>
              </a:spcBef>
              <a:buFont typeface="+mj-lt"/>
              <a:buAutoNum type="arabicPeriod"/>
            </a:pPr>
            <a:r>
              <a:rPr lang="en-US" sz="3600" cap="all" dirty="0" smtClean="0">
                <a:latin typeface="Agency FB" pitchFamily="34" charset="0"/>
              </a:rPr>
              <a:t>MRP</a:t>
            </a:r>
            <a:br>
              <a:rPr lang="en-US" sz="3600" cap="all" dirty="0" smtClean="0">
                <a:latin typeface="Agency FB" pitchFamily="34" charset="0"/>
              </a:rPr>
            </a:br>
            <a:endParaRPr lang="en-US" sz="3600" cap="all" dirty="0">
              <a:latin typeface="Agency FB" pitchFamily="34" charset="0"/>
              <a:sym typeface="Wingdings" pitchFamily="2" charset="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  <a:solidFill>
            <a:schemeClr val="tx2">
              <a:lumMod val="50000"/>
            </a:schemeClr>
          </a:solidFill>
        </p:spPr>
        <p:txBody>
          <a:bodyPr/>
          <a:lstStyle/>
          <a:p>
            <a:pPr algn="r"/>
            <a:r>
              <a:rPr lang="en-US" dirty="0" smtClean="0">
                <a:solidFill>
                  <a:schemeClr val="bg1"/>
                </a:solidFill>
                <a:latin typeface="Agency FB" pitchFamily="34" charset="0"/>
              </a:rPr>
              <a:t>LATAR BELAKANG PERAMALAN</a:t>
            </a:r>
            <a:endParaRPr lang="en-US" dirty="0">
              <a:solidFill>
                <a:schemeClr val="bg1"/>
              </a:solidFill>
              <a:latin typeface="Agency FB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err="1" smtClean="0"/>
              <a:t>Latar</a:t>
            </a:r>
            <a:r>
              <a:rPr lang="en-US" dirty="0" smtClean="0"/>
              <a:t> </a:t>
            </a:r>
            <a:r>
              <a:rPr lang="en-US" dirty="0" err="1" smtClean="0"/>
              <a:t>Belakang</a:t>
            </a:r>
            <a:r>
              <a:rPr lang="en-US" dirty="0" smtClean="0"/>
              <a:t> </a:t>
            </a:r>
            <a:r>
              <a:rPr lang="en-US" dirty="0" err="1" smtClean="0"/>
              <a:t>Peramalan</a:t>
            </a:r>
            <a:endParaRPr lang="en-US" dirty="0" smtClean="0"/>
          </a:p>
          <a:p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/>
              <a:t>ketidak-pastian</a:t>
            </a:r>
            <a:r>
              <a:rPr lang="en-US" dirty="0"/>
              <a:t> </a:t>
            </a:r>
            <a:r>
              <a:rPr lang="en-US" dirty="0" err="1"/>
              <a:t>aktivitas</a:t>
            </a:r>
            <a:r>
              <a:rPr lang="en-US" dirty="0"/>
              <a:t> </a:t>
            </a:r>
            <a:r>
              <a:rPr lang="en-US" dirty="0" err="1"/>
              <a:t>produksi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masa</a:t>
            </a:r>
            <a:r>
              <a:rPr lang="en-US" dirty="0"/>
              <a:t> </a:t>
            </a:r>
            <a:r>
              <a:rPr lang="en-US" dirty="0" err="1"/>
              <a:t>yag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datang</a:t>
            </a:r>
            <a:r>
              <a:rPr lang="en-US" dirty="0"/>
              <a:t> </a:t>
            </a:r>
          </a:p>
          <a:p>
            <a:r>
              <a:rPr lang="en-US" dirty="0" err="1" smtClean="0"/>
              <a:t>Kemampuan</a:t>
            </a:r>
            <a:r>
              <a:rPr lang="en-US" dirty="0" smtClean="0"/>
              <a:t> </a:t>
            </a:r>
            <a:r>
              <a:rPr lang="en-US" dirty="0"/>
              <a:t>&amp; </a:t>
            </a:r>
            <a:r>
              <a:rPr lang="en-US" dirty="0" err="1"/>
              <a:t>sumber</a:t>
            </a:r>
            <a:r>
              <a:rPr lang="en-US" dirty="0"/>
              <a:t> </a:t>
            </a:r>
            <a:r>
              <a:rPr lang="en-US" dirty="0" err="1"/>
              <a:t>daya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 yang </a:t>
            </a:r>
            <a:r>
              <a:rPr lang="en-US" dirty="0" err="1"/>
              <a:t>terbatas</a:t>
            </a:r>
            <a:r>
              <a:rPr lang="en-US" dirty="0"/>
              <a:t> </a:t>
            </a:r>
          </a:p>
          <a:p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melayani</a:t>
            </a:r>
            <a:r>
              <a:rPr lang="en-US" dirty="0"/>
              <a:t> </a:t>
            </a:r>
            <a:r>
              <a:rPr lang="en-US" dirty="0" err="1"/>
              <a:t>konsumen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baik</a:t>
            </a:r>
            <a:r>
              <a:rPr lang="en-US" dirty="0"/>
              <a:t>,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tersedianya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produksi</a:t>
            </a:r>
            <a:r>
              <a:rPr lang="en-US" dirty="0"/>
              <a:t> </a:t>
            </a:r>
            <a:r>
              <a:rPr lang="en-US" dirty="0" smtClean="0"/>
              <a:t>yang </a:t>
            </a:r>
            <a:r>
              <a:rPr lang="en-US" dirty="0" err="1" smtClean="0"/>
              <a:t>Baik</a:t>
            </a:r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 smtClean="0"/>
              <a:t>Peramalan</a:t>
            </a:r>
            <a:endParaRPr lang="en-US" dirty="0"/>
          </a:p>
          <a:p>
            <a:r>
              <a:rPr lang="en-US" dirty="0" err="1" smtClean="0"/>
              <a:t>Mengurangi</a:t>
            </a:r>
            <a:r>
              <a:rPr lang="en-US" dirty="0" smtClean="0"/>
              <a:t> </a:t>
            </a:r>
            <a:r>
              <a:rPr lang="en-US" dirty="0" err="1"/>
              <a:t>ketidak-pastian</a:t>
            </a:r>
            <a:r>
              <a:rPr lang="en-US" dirty="0"/>
              <a:t> </a:t>
            </a:r>
            <a:r>
              <a:rPr lang="en-US" dirty="0" err="1"/>
              <a:t>produksi</a:t>
            </a:r>
            <a:r>
              <a:rPr lang="en-US" dirty="0"/>
              <a:t> </a:t>
            </a:r>
          </a:p>
          <a:p>
            <a:r>
              <a:rPr lang="en-US" dirty="0" smtClean="0"/>
              <a:t>Agar </a:t>
            </a:r>
            <a:r>
              <a:rPr lang="en-US" dirty="0" err="1"/>
              <a:t>langkah</a:t>
            </a:r>
            <a:r>
              <a:rPr lang="en-US" dirty="0"/>
              <a:t> </a:t>
            </a:r>
            <a:r>
              <a:rPr lang="en-US" dirty="0" err="1"/>
              <a:t>Proaktif</a:t>
            </a:r>
            <a:r>
              <a:rPr lang="en-US" dirty="0"/>
              <a:t> / </a:t>
            </a:r>
            <a:r>
              <a:rPr lang="en-US" dirty="0" err="1"/>
              <a:t>Antisipatif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</a:p>
          <a:p>
            <a:r>
              <a:rPr lang="en-US" dirty="0" err="1" smtClean="0"/>
              <a:t>Keperluan</a:t>
            </a:r>
            <a:r>
              <a:rPr lang="en-US" dirty="0" smtClean="0"/>
              <a:t> </a:t>
            </a:r>
            <a:r>
              <a:rPr lang="en-US" dirty="0" err="1" smtClean="0"/>
              <a:t>Perencanaan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penjadwalan</a:t>
            </a:r>
            <a:r>
              <a:rPr lang="en-US" dirty="0" smtClean="0"/>
              <a:t> </a:t>
            </a:r>
            <a:r>
              <a:rPr lang="en-US" dirty="0" err="1" smtClean="0"/>
              <a:t>produksi</a:t>
            </a:r>
            <a:r>
              <a:rPr lang="en-US" dirty="0"/>
              <a:t>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persediaan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561115" y="3110355"/>
            <a:ext cx="8305800" cy="3413783"/>
            <a:chOff x="250825" y="2708275"/>
            <a:chExt cx="8893175" cy="3820558"/>
          </a:xfrm>
        </p:grpSpPr>
        <p:sp>
          <p:nvSpPr>
            <p:cNvPr id="6" name="Line 3"/>
            <p:cNvSpPr>
              <a:spLocks noChangeShapeType="1"/>
            </p:cNvSpPr>
            <p:nvPr/>
          </p:nvSpPr>
          <p:spPr bwMode="auto">
            <a:xfrm flipV="1">
              <a:off x="468313" y="3141663"/>
              <a:ext cx="0" cy="29511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Line 4"/>
            <p:cNvSpPr>
              <a:spLocks noChangeShapeType="1"/>
            </p:cNvSpPr>
            <p:nvPr/>
          </p:nvSpPr>
          <p:spPr bwMode="auto">
            <a:xfrm>
              <a:off x="468313" y="6092825"/>
              <a:ext cx="65516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8" name="Group 12"/>
            <p:cNvGrpSpPr>
              <a:grpSpLocks/>
            </p:cNvGrpSpPr>
            <p:nvPr/>
          </p:nvGrpSpPr>
          <p:grpSpPr bwMode="auto">
            <a:xfrm>
              <a:off x="1004888" y="2708275"/>
              <a:ext cx="4862512" cy="3168650"/>
              <a:chOff x="996" y="1661"/>
              <a:chExt cx="3069" cy="2041"/>
            </a:xfrm>
          </p:grpSpPr>
          <p:sp>
            <p:nvSpPr>
              <p:cNvPr id="9" name="Arc 7"/>
              <p:cNvSpPr>
                <a:spLocks/>
              </p:cNvSpPr>
              <p:nvPr/>
            </p:nvSpPr>
            <p:spPr bwMode="auto">
              <a:xfrm rot="16200000" flipH="1">
                <a:off x="1749" y="1372"/>
                <a:ext cx="1570" cy="3063"/>
              </a:xfrm>
              <a:custGeom>
                <a:avLst/>
                <a:gdLst>
                  <a:gd name="G0" fmla="+- 0 0 0"/>
                  <a:gd name="G1" fmla="+- 21449 0 0"/>
                  <a:gd name="G2" fmla="+- 21600 0 0"/>
                  <a:gd name="T0" fmla="*/ 2551 w 21540"/>
                  <a:gd name="T1" fmla="*/ 0 h 21449"/>
                  <a:gd name="T2" fmla="*/ 21540 w 21540"/>
                  <a:gd name="T3" fmla="*/ 19838 h 21449"/>
                  <a:gd name="T4" fmla="*/ 0 w 21540"/>
                  <a:gd name="T5" fmla="*/ 21449 h 214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540" h="21449" fill="none" extrusionOk="0">
                    <a:moveTo>
                      <a:pt x="2550" y="0"/>
                    </a:moveTo>
                    <a:cubicBezTo>
                      <a:pt x="12810" y="1220"/>
                      <a:pt x="20769" y="9535"/>
                      <a:pt x="21539" y="19838"/>
                    </a:cubicBezTo>
                  </a:path>
                  <a:path w="21540" h="21449" stroke="0" extrusionOk="0">
                    <a:moveTo>
                      <a:pt x="2550" y="0"/>
                    </a:moveTo>
                    <a:cubicBezTo>
                      <a:pt x="12810" y="1220"/>
                      <a:pt x="20769" y="9535"/>
                      <a:pt x="21539" y="19838"/>
                    </a:cubicBezTo>
                    <a:lnTo>
                      <a:pt x="0" y="21449"/>
                    </a:lnTo>
                    <a:close/>
                  </a:path>
                </a:pathLst>
              </a:cu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" name="Arc 9"/>
              <p:cNvSpPr>
                <a:spLocks/>
              </p:cNvSpPr>
              <p:nvPr/>
            </p:nvSpPr>
            <p:spPr bwMode="auto">
              <a:xfrm rot="5400000">
                <a:off x="1743" y="1385"/>
                <a:ext cx="1570" cy="3063"/>
              </a:xfrm>
              <a:custGeom>
                <a:avLst/>
                <a:gdLst>
                  <a:gd name="G0" fmla="+- 0 0 0"/>
                  <a:gd name="G1" fmla="+- 21449 0 0"/>
                  <a:gd name="G2" fmla="+- 21600 0 0"/>
                  <a:gd name="T0" fmla="*/ 2551 w 21540"/>
                  <a:gd name="T1" fmla="*/ 0 h 21449"/>
                  <a:gd name="T2" fmla="*/ 21540 w 21540"/>
                  <a:gd name="T3" fmla="*/ 19838 h 21449"/>
                  <a:gd name="T4" fmla="*/ 0 w 21540"/>
                  <a:gd name="T5" fmla="*/ 21449 h 214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540" h="21449" fill="none" extrusionOk="0">
                    <a:moveTo>
                      <a:pt x="2550" y="0"/>
                    </a:moveTo>
                    <a:cubicBezTo>
                      <a:pt x="12810" y="1220"/>
                      <a:pt x="20769" y="9535"/>
                      <a:pt x="21539" y="19838"/>
                    </a:cubicBezTo>
                  </a:path>
                  <a:path w="21540" h="21449" stroke="0" extrusionOk="0">
                    <a:moveTo>
                      <a:pt x="2550" y="0"/>
                    </a:moveTo>
                    <a:cubicBezTo>
                      <a:pt x="12810" y="1220"/>
                      <a:pt x="20769" y="9535"/>
                      <a:pt x="21539" y="19838"/>
                    </a:cubicBezTo>
                    <a:lnTo>
                      <a:pt x="0" y="21449"/>
                    </a:lnTo>
                    <a:close/>
                  </a:path>
                </a:pathLst>
              </a:cu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" name="Arc 10"/>
              <p:cNvSpPr>
                <a:spLocks/>
              </p:cNvSpPr>
              <p:nvPr/>
            </p:nvSpPr>
            <p:spPr bwMode="auto">
              <a:xfrm rot="5400000">
                <a:off x="2406" y="1730"/>
                <a:ext cx="1541" cy="1403"/>
              </a:xfrm>
              <a:custGeom>
                <a:avLst/>
                <a:gdLst>
                  <a:gd name="G0" fmla="+- 0 0 0"/>
                  <a:gd name="G1" fmla="+- 19736 0 0"/>
                  <a:gd name="G2" fmla="+- 21600 0 0"/>
                  <a:gd name="T0" fmla="*/ 8778 w 21540"/>
                  <a:gd name="T1" fmla="*/ 0 h 19736"/>
                  <a:gd name="T2" fmla="*/ 21540 w 21540"/>
                  <a:gd name="T3" fmla="*/ 18125 h 19736"/>
                  <a:gd name="T4" fmla="*/ 0 w 21540"/>
                  <a:gd name="T5" fmla="*/ 19736 h 197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540" h="19736" fill="none" extrusionOk="0">
                    <a:moveTo>
                      <a:pt x="8777" y="0"/>
                    </a:moveTo>
                    <a:cubicBezTo>
                      <a:pt x="16044" y="3231"/>
                      <a:pt x="20946" y="10194"/>
                      <a:pt x="21539" y="18125"/>
                    </a:cubicBezTo>
                  </a:path>
                  <a:path w="21540" h="19736" stroke="0" extrusionOk="0">
                    <a:moveTo>
                      <a:pt x="8777" y="0"/>
                    </a:moveTo>
                    <a:cubicBezTo>
                      <a:pt x="16044" y="3231"/>
                      <a:pt x="20946" y="10194"/>
                      <a:pt x="21539" y="18125"/>
                    </a:cubicBezTo>
                    <a:lnTo>
                      <a:pt x="0" y="19736"/>
                    </a:lnTo>
                    <a:close/>
                  </a:path>
                </a:pathLst>
              </a:custGeom>
              <a:noFill/>
              <a:ln w="38100">
                <a:solidFill>
                  <a:srgbClr val="FA2906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" name="Arc 11"/>
              <p:cNvSpPr>
                <a:spLocks/>
              </p:cNvSpPr>
              <p:nvPr/>
            </p:nvSpPr>
            <p:spPr bwMode="auto">
              <a:xfrm rot="16200000" flipH="1">
                <a:off x="1223" y="1730"/>
                <a:ext cx="1541" cy="1403"/>
              </a:xfrm>
              <a:custGeom>
                <a:avLst/>
                <a:gdLst>
                  <a:gd name="G0" fmla="+- 0 0 0"/>
                  <a:gd name="G1" fmla="+- 19736 0 0"/>
                  <a:gd name="G2" fmla="+- 21600 0 0"/>
                  <a:gd name="T0" fmla="*/ 8778 w 21540"/>
                  <a:gd name="T1" fmla="*/ 0 h 19736"/>
                  <a:gd name="T2" fmla="*/ 21540 w 21540"/>
                  <a:gd name="T3" fmla="*/ 18125 h 19736"/>
                  <a:gd name="T4" fmla="*/ 0 w 21540"/>
                  <a:gd name="T5" fmla="*/ 19736 h 197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540" h="19736" fill="none" extrusionOk="0">
                    <a:moveTo>
                      <a:pt x="8777" y="0"/>
                    </a:moveTo>
                    <a:cubicBezTo>
                      <a:pt x="16044" y="3231"/>
                      <a:pt x="20946" y="10194"/>
                      <a:pt x="21539" y="18125"/>
                    </a:cubicBezTo>
                  </a:path>
                  <a:path w="21540" h="19736" stroke="0" extrusionOk="0">
                    <a:moveTo>
                      <a:pt x="8777" y="0"/>
                    </a:moveTo>
                    <a:cubicBezTo>
                      <a:pt x="16044" y="3231"/>
                      <a:pt x="20946" y="10194"/>
                      <a:pt x="21539" y="18125"/>
                    </a:cubicBezTo>
                    <a:lnTo>
                      <a:pt x="0" y="19736"/>
                    </a:lnTo>
                    <a:close/>
                  </a:path>
                </a:pathLst>
              </a:custGeom>
              <a:noFill/>
              <a:ln w="38100">
                <a:solidFill>
                  <a:srgbClr val="FA2906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3" name="Text Box 13"/>
            <p:cNvSpPr txBox="1">
              <a:spLocks noChangeArrowheads="1"/>
            </p:cNvSpPr>
            <p:nvPr/>
          </p:nvSpPr>
          <p:spPr bwMode="auto">
            <a:xfrm>
              <a:off x="4724400" y="3200400"/>
              <a:ext cx="1368425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1800" dirty="0" err="1">
                  <a:latin typeface="Arial" pitchFamily="34" charset="0"/>
                </a:rPr>
                <a:t>Biaya</a:t>
              </a:r>
              <a:r>
                <a:rPr lang="en-US" sz="1800" dirty="0">
                  <a:latin typeface="Arial" pitchFamily="34" charset="0"/>
                </a:rPr>
                <a:t> total</a:t>
              </a:r>
            </a:p>
          </p:txBody>
        </p:sp>
        <p:sp>
          <p:nvSpPr>
            <p:cNvPr id="14" name="Text Box 16"/>
            <p:cNvSpPr txBox="1">
              <a:spLocks noChangeArrowheads="1"/>
            </p:cNvSpPr>
            <p:nvPr/>
          </p:nvSpPr>
          <p:spPr bwMode="auto">
            <a:xfrm>
              <a:off x="5867400" y="3429000"/>
              <a:ext cx="2376488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1800">
                  <a:latin typeface="Arial" pitchFamily="34" charset="0"/>
                </a:rPr>
                <a:t>Biaya peramalan</a:t>
              </a:r>
            </a:p>
          </p:txBody>
        </p:sp>
        <p:sp>
          <p:nvSpPr>
            <p:cNvPr id="15" name="Text Box 17"/>
            <p:cNvSpPr txBox="1">
              <a:spLocks noChangeArrowheads="1"/>
            </p:cNvSpPr>
            <p:nvPr/>
          </p:nvSpPr>
          <p:spPr bwMode="auto">
            <a:xfrm>
              <a:off x="250825" y="2708275"/>
              <a:ext cx="1368424" cy="4133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1800" b="1" dirty="0" err="1">
                  <a:latin typeface="Arial" pitchFamily="34" charset="0"/>
                </a:rPr>
                <a:t>Biaya</a:t>
              </a:r>
              <a:r>
                <a:rPr lang="en-US" sz="1800" b="1" dirty="0">
                  <a:latin typeface="Arial" pitchFamily="34" charset="0"/>
                </a:rPr>
                <a:t> </a:t>
              </a:r>
            </a:p>
          </p:txBody>
        </p:sp>
        <p:sp>
          <p:nvSpPr>
            <p:cNvPr id="16" name="Text Box 18"/>
            <p:cNvSpPr txBox="1">
              <a:spLocks noChangeArrowheads="1"/>
            </p:cNvSpPr>
            <p:nvPr/>
          </p:nvSpPr>
          <p:spPr bwMode="auto">
            <a:xfrm>
              <a:off x="5219700" y="5445125"/>
              <a:ext cx="1368425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1800">
                  <a:latin typeface="Arial" pitchFamily="34" charset="0"/>
                </a:rPr>
                <a:t>resiko</a:t>
              </a:r>
            </a:p>
          </p:txBody>
        </p:sp>
        <p:sp>
          <p:nvSpPr>
            <p:cNvPr id="17" name="Text Box 19"/>
            <p:cNvSpPr txBox="1">
              <a:spLocks noChangeArrowheads="1"/>
            </p:cNvSpPr>
            <p:nvPr/>
          </p:nvSpPr>
          <p:spPr bwMode="auto">
            <a:xfrm>
              <a:off x="7019925" y="5805487"/>
              <a:ext cx="2124075" cy="723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sz="1800" b="1" dirty="0" err="1">
                  <a:latin typeface="Arial" pitchFamily="34" charset="0"/>
                </a:rPr>
                <a:t>Upaya</a:t>
              </a:r>
              <a:r>
                <a:rPr lang="en-US" sz="1800" b="1" dirty="0">
                  <a:latin typeface="Arial" pitchFamily="34" charset="0"/>
                </a:rPr>
                <a:t> </a:t>
              </a:r>
            </a:p>
            <a:p>
              <a:pPr algn="ctr" eaLnBrk="1" hangingPunct="1"/>
              <a:r>
                <a:rPr lang="en-US" sz="1800" b="1" dirty="0" err="1">
                  <a:latin typeface="Arial" pitchFamily="34" charset="0"/>
                </a:rPr>
                <a:t>peramalan</a:t>
              </a:r>
              <a:endParaRPr lang="en-US" sz="1800" b="1" dirty="0">
                <a:latin typeface="Arial" pitchFamily="34" charset="0"/>
              </a:endParaRPr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381000" y="990600"/>
            <a:ext cx="83820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/>
            <a:r>
              <a:rPr lang="en-US" sz="2800" b="1" dirty="0" err="1" smtClean="0">
                <a:solidFill>
                  <a:srgbClr val="FF0000"/>
                </a:solidFill>
                <a:latin typeface="Agency FB" pitchFamily="34" charset="0"/>
              </a:rPr>
              <a:t>Peramalan</a:t>
            </a:r>
            <a:endParaRPr lang="en-US" sz="2800" b="1" dirty="0">
              <a:solidFill>
                <a:srgbClr val="FF0000"/>
              </a:solidFill>
              <a:latin typeface="Agency FB" pitchFamily="34" charset="0"/>
            </a:endParaRPr>
          </a:p>
          <a:p>
            <a:pPr marL="171450"/>
            <a:r>
              <a:rPr lang="en-US" sz="2800" dirty="0" err="1" smtClean="0">
                <a:latin typeface="Agency FB" pitchFamily="34" charset="0"/>
              </a:rPr>
              <a:t>upaya</a:t>
            </a:r>
            <a:r>
              <a:rPr lang="en-US" sz="2800" dirty="0" smtClean="0">
                <a:latin typeface="Agency FB" pitchFamily="34" charset="0"/>
              </a:rPr>
              <a:t> </a:t>
            </a:r>
            <a:r>
              <a:rPr lang="en-US" sz="2800" dirty="0" err="1" smtClean="0">
                <a:latin typeface="Agency FB" pitchFamily="34" charset="0"/>
              </a:rPr>
              <a:t>memperkecil</a:t>
            </a:r>
            <a:r>
              <a:rPr lang="en-US" sz="2800" dirty="0" smtClean="0">
                <a:latin typeface="Agency FB" pitchFamily="34" charset="0"/>
              </a:rPr>
              <a:t> </a:t>
            </a:r>
            <a:r>
              <a:rPr lang="en-US" sz="2800" dirty="0" err="1" smtClean="0">
                <a:latin typeface="Agency FB" pitchFamily="34" charset="0"/>
              </a:rPr>
              <a:t>resiko</a:t>
            </a:r>
            <a:r>
              <a:rPr lang="en-US" sz="2800" dirty="0" smtClean="0">
                <a:latin typeface="Agency FB" pitchFamily="34" charset="0"/>
              </a:rPr>
              <a:t> yang </a:t>
            </a:r>
            <a:r>
              <a:rPr lang="en-US" sz="2800" dirty="0" err="1" smtClean="0">
                <a:latin typeface="Agency FB" pitchFamily="34" charset="0"/>
              </a:rPr>
              <a:t>mungkin</a:t>
            </a:r>
            <a:r>
              <a:rPr lang="en-US" sz="2800" dirty="0" smtClean="0">
                <a:latin typeface="Agency FB" pitchFamily="34" charset="0"/>
              </a:rPr>
              <a:t>  </a:t>
            </a:r>
            <a:r>
              <a:rPr lang="en-US" sz="2800" dirty="0" err="1" smtClean="0">
                <a:latin typeface="Agency FB" pitchFamily="34" charset="0"/>
              </a:rPr>
              <a:t>timbul</a:t>
            </a:r>
            <a:r>
              <a:rPr lang="en-US" sz="2800" dirty="0" smtClean="0">
                <a:latin typeface="Agency FB" pitchFamily="34" charset="0"/>
              </a:rPr>
              <a:t> </a:t>
            </a:r>
            <a:r>
              <a:rPr lang="en-US" sz="2800" dirty="0" err="1" smtClean="0">
                <a:latin typeface="Agency FB" pitchFamily="34" charset="0"/>
              </a:rPr>
              <a:t>akibat</a:t>
            </a:r>
            <a:r>
              <a:rPr lang="en-US" sz="2800" dirty="0" smtClean="0">
                <a:latin typeface="Agency FB" pitchFamily="34" charset="0"/>
              </a:rPr>
              <a:t> </a:t>
            </a:r>
            <a:r>
              <a:rPr lang="en-US" sz="2800" dirty="0" err="1" smtClean="0">
                <a:latin typeface="Agency FB" pitchFamily="34" charset="0"/>
              </a:rPr>
              <a:t>pengambilan</a:t>
            </a:r>
            <a:r>
              <a:rPr lang="en-US" sz="2800" dirty="0" smtClean="0">
                <a:latin typeface="Agency FB" pitchFamily="34" charset="0"/>
              </a:rPr>
              <a:t> </a:t>
            </a:r>
            <a:r>
              <a:rPr lang="en-US" sz="2800" dirty="0" err="1" smtClean="0">
                <a:latin typeface="Agency FB" pitchFamily="34" charset="0"/>
              </a:rPr>
              <a:t>keputusan</a:t>
            </a:r>
            <a:r>
              <a:rPr lang="en-US" sz="2800" dirty="0" smtClean="0">
                <a:latin typeface="Agency FB" pitchFamily="34" charset="0"/>
              </a:rPr>
              <a:t> </a:t>
            </a:r>
            <a:r>
              <a:rPr lang="en-US" sz="2800" dirty="0" err="1" smtClean="0">
                <a:latin typeface="Agency FB" pitchFamily="34" charset="0"/>
              </a:rPr>
              <a:t>dalam</a:t>
            </a:r>
            <a:r>
              <a:rPr lang="en-US" sz="2800" dirty="0" smtClean="0">
                <a:latin typeface="Agency FB" pitchFamily="34" charset="0"/>
              </a:rPr>
              <a:t> </a:t>
            </a:r>
            <a:r>
              <a:rPr lang="en-US" sz="2800" dirty="0" err="1" smtClean="0">
                <a:latin typeface="Agency FB" pitchFamily="34" charset="0"/>
              </a:rPr>
              <a:t>suatu</a:t>
            </a:r>
            <a:r>
              <a:rPr lang="en-US" sz="2800" dirty="0" smtClean="0">
                <a:latin typeface="Agency FB" pitchFamily="34" charset="0"/>
              </a:rPr>
              <a:t> </a:t>
            </a:r>
            <a:r>
              <a:rPr lang="en-US" sz="2800" dirty="0" err="1" smtClean="0">
                <a:latin typeface="Agency FB" pitchFamily="34" charset="0"/>
              </a:rPr>
              <a:t>perencanaan</a:t>
            </a:r>
            <a:r>
              <a:rPr lang="en-US" sz="2800" dirty="0" smtClean="0">
                <a:latin typeface="Agency FB" pitchFamily="34" charset="0"/>
              </a:rPr>
              <a:t> </a:t>
            </a:r>
            <a:r>
              <a:rPr lang="en-US" sz="2800" dirty="0" err="1" smtClean="0">
                <a:latin typeface="Agency FB" pitchFamily="34" charset="0"/>
              </a:rPr>
              <a:t>produksi</a:t>
            </a:r>
            <a:r>
              <a:rPr lang="en-US" sz="2800" dirty="0" smtClean="0">
                <a:latin typeface="Agency FB" pitchFamily="34" charset="0"/>
              </a:rPr>
              <a:t>.  </a:t>
            </a:r>
            <a:r>
              <a:rPr lang="en-US" sz="2800" dirty="0" err="1" smtClean="0">
                <a:latin typeface="Agency FB" pitchFamily="34" charset="0"/>
              </a:rPr>
              <a:t>Namun</a:t>
            </a:r>
            <a:r>
              <a:rPr lang="en-US" sz="2800" dirty="0" smtClean="0">
                <a:latin typeface="Agency FB" pitchFamily="34" charset="0"/>
              </a:rPr>
              <a:t>, </a:t>
            </a:r>
            <a:r>
              <a:rPr lang="en-US" sz="2800" dirty="0" err="1" smtClean="0">
                <a:latin typeface="Agency FB" pitchFamily="34" charset="0"/>
              </a:rPr>
              <a:t>upaya</a:t>
            </a:r>
            <a:r>
              <a:rPr lang="en-US" sz="2800" dirty="0" smtClean="0">
                <a:latin typeface="Agency FB" pitchFamily="34" charset="0"/>
              </a:rPr>
              <a:t> </a:t>
            </a:r>
            <a:r>
              <a:rPr lang="en-US" sz="2800" dirty="0" err="1" smtClean="0">
                <a:latin typeface="Agency FB" pitchFamily="34" charset="0"/>
              </a:rPr>
              <a:t>memperkecil</a:t>
            </a:r>
            <a:r>
              <a:rPr lang="en-US" sz="2800" dirty="0" smtClean="0">
                <a:latin typeface="Agency FB" pitchFamily="34" charset="0"/>
              </a:rPr>
              <a:t> </a:t>
            </a:r>
            <a:r>
              <a:rPr lang="en-US" sz="2800" dirty="0" err="1" smtClean="0">
                <a:latin typeface="Agency FB" pitchFamily="34" charset="0"/>
              </a:rPr>
              <a:t>resiko</a:t>
            </a:r>
            <a:r>
              <a:rPr lang="en-US" sz="2800" dirty="0" smtClean="0">
                <a:latin typeface="Agency FB" pitchFamily="34" charset="0"/>
              </a:rPr>
              <a:t> </a:t>
            </a:r>
            <a:r>
              <a:rPr lang="en-US" sz="2800" dirty="0" err="1" smtClean="0">
                <a:latin typeface="Agency FB" pitchFamily="34" charset="0"/>
              </a:rPr>
              <a:t>dibatasi</a:t>
            </a:r>
            <a:r>
              <a:rPr lang="en-US" sz="2800" dirty="0" smtClean="0">
                <a:latin typeface="Agency FB" pitchFamily="34" charset="0"/>
              </a:rPr>
              <a:t> </a:t>
            </a:r>
            <a:r>
              <a:rPr lang="en-US" sz="2800" dirty="0" err="1" smtClean="0">
                <a:latin typeface="Agency FB" pitchFamily="34" charset="0"/>
              </a:rPr>
              <a:t>oleh</a:t>
            </a:r>
            <a:r>
              <a:rPr lang="en-US" sz="2800" dirty="0" smtClean="0">
                <a:latin typeface="Agency FB" pitchFamily="34" charset="0"/>
              </a:rPr>
              <a:t> </a:t>
            </a:r>
            <a:r>
              <a:rPr lang="en-US" sz="2800" dirty="0" err="1" smtClean="0">
                <a:latin typeface="Agency FB" pitchFamily="34" charset="0"/>
              </a:rPr>
              <a:t>biaya</a:t>
            </a:r>
            <a:endParaRPr lang="en-US" sz="2800" dirty="0" smtClean="0">
              <a:latin typeface="Agency FB" pitchFamily="34" charset="0"/>
              <a:cs typeface="Arial" pitchFamily="34" charset="0"/>
            </a:endParaRPr>
          </a:p>
          <a:p>
            <a:endParaRPr lang="en-US" sz="2800" dirty="0">
              <a:latin typeface="Agency FB" pitchFamily="34" charset="0"/>
            </a:endParaRPr>
          </a:p>
        </p:txBody>
      </p:sp>
      <p:sp>
        <p:nvSpPr>
          <p:cNvPr id="21" name="Title 1"/>
          <p:cNvSpPr txBox="1">
            <a:spLocks/>
          </p:cNvSpPr>
          <p:nvPr/>
        </p:nvSpPr>
        <p:spPr>
          <a:xfrm>
            <a:off x="0" y="0"/>
            <a:ext cx="9144000" cy="990600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mtClean="0">
                <a:solidFill>
                  <a:schemeClr val="bg1"/>
                </a:solidFill>
                <a:latin typeface="Agency FB" pitchFamily="34" charset="0"/>
              </a:rPr>
              <a:t>LATAR BELAKANG PERAMALAN</a:t>
            </a:r>
            <a:endParaRPr lang="en-US" dirty="0">
              <a:solidFill>
                <a:schemeClr val="bg1"/>
              </a:solidFill>
              <a:latin typeface="Agency FB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  <a:solidFill>
            <a:schemeClr val="tx2">
              <a:lumMod val="50000"/>
            </a:schemeClr>
          </a:solidFill>
        </p:spPr>
        <p:txBody>
          <a:bodyPr/>
          <a:lstStyle/>
          <a:p>
            <a:pPr algn="r"/>
            <a:r>
              <a:rPr lang="en-US" dirty="0" err="1" smtClean="0">
                <a:solidFill>
                  <a:schemeClr val="bg1"/>
                </a:solidFill>
                <a:latin typeface="Agency FB" pitchFamily="34" charset="0"/>
              </a:rPr>
              <a:t>Metode</a:t>
            </a:r>
            <a:r>
              <a:rPr lang="en-US" dirty="0" smtClean="0">
                <a:solidFill>
                  <a:schemeClr val="bg1"/>
                </a:solidFill>
                <a:latin typeface="Agency FB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gency FB" pitchFamily="34" charset="0"/>
              </a:rPr>
              <a:t>Peramalan</a:t>
            </a:r>
            <a:endParaRPr lang="en-US" dirty="0">
              <a:solidFill>
                <a:schemeClr val="bg1"/>
              </a:solidFill>
              <a:latin typeface="Agency FB" pitchFamily="34" charset="0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457200" y="1295400"/>
            <a:ext cx="7764462" cy="5335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/>
          <a:lstStyle/>
          <a:p>
            <a:pPr eaLnBrk="1" hangingPunct="1"/>
            <a:r>
              <a:rPr lang="en-US" sz="2400" dirty="0" err="1">
                <a:solidFill>
                  <a:schemeClr val="hlink"/>
                </a:solidFill>
                <a:latin typeface="Agency FB" pitchFamily="34" charset="0"/>
              </a:rPr>
              <a:t>Faktor-faktor</a:t>
            </a:r>
            <a:r>
              <a:rPr lang="en-US" sz="2400" dirty="0">
                <a:solidFill>
                  <a:schemeClr val="hlink"/>
                </a:solidFill>
                <a:latin typeface="Agency FB" pitchFamily="34" charset="0"/>
              </a:rPr>
              <a:t> yang </a:t>
            </a:r>
            <a:r>
              <a:rPr lang="en-US" sz="2400" dirty="0" err="1">
                <a:solidFill>
                  <a:schemeClr val="hlink"/>
                </a:solidFill>
                <a:latin typeface="Agency FB" pitchFamily="34" charset="0"/>
              </a:rPr>
              <a:t>harus</a:t>
            </a:r>
            <a:r>
              <a:rPr lang="en-US" sz="2400" dirty="0">
                <a:solidFill>
                  <a:schemeClr val="hlink"/>
                </a:solidFill>
                <a:latin typeface="Agency FB" pitchFamily="34" charset="0"/>
              </a:rPr>
              <a:t> </a:t>
            </a:r>
            <a:r>
              <a:rPr lang="en-US" sz="2400" dirty="0" err="1">
                <a:solidFill>
                  <a:schemeClr val="hlink"/>
                </a:solidFill>
                <a:latin typeface="Agency FB" pitchFamily="34" charset="0"/>
              </a:rPr>
              <a:t>dipertimbangkan</a:t>
            </a:r>
            <a:r>
              <a:rPr lang="en-US" sz="2400" dirty="0">
                <a:solidFill>
                  <a:schemeClr val="hlink"/>
                </a:solidFill>
                <a:latin typeface="Agency FB" pitchFamily="34" charset="0"/>
              </a:rPr>
              <a:t> </a:t>
            </a:r>
            <a:r>
              <a:rPr lang="en-US" sz="2400" dirty="0" err="1">
                <a:solidFill>
                  <a:schemeClr val="hlink"/>
                </a:solidFill>
                <a:latin typeface="Agency FB" pitchFamily="34" charset="0"/>
              </a:rPr>
              <a:t>dalam</a:t>
            </a:r>
            <a:r>
              <a:rPr lang="en-US" sz="2400" dirty="0">
                <a:solidFill>
                  <a:schemeClr val="hlink"/>
                </a:solidFill>
                <a:latin typeface="Agency FB" pitchFamily="34" charset="0"/>
              </a:rPr>
              <a:t> </a:t>
            </a:r>
            <a:r>
              <a:rPr lang="en-US" sz="2400" dirty="0" err="1">
                <a:solidFill>
                  <a:schemeClr val="hlink"/>
                </a:solidFill>
                <a:latin typeface="Agency FB" pitchFamily="34" charset="0"/>
              </a:rPr>
              <a:t>pemilihan</a:t>
            </a:r>
            <a:r>
              <a:rPr lang="en-US" sz="2400" dirty="0">
                <a:solidFill>
                  <a:schemeClr val="hlink"/>
                </a:solidFill>
                <a:latin typeface="Agency FB" pitchFamily="34" charset="0"/>
              </a:rPr>
              <a:t> </a:t>
            </a:r>
          </a:p>
          <a:p>
            <a:pPr eaLnBrk="1" hangingPunct="1"/>
            <a:r>
              <a:rPr lang="en-US" sz="2400" dirty="0" err="1">
                <a:solidFill>
                  <a:schemeClr val="hlink"/>
                </a:solidFill>
                <a:latin typeface="Agency FB" pitchFamily="34" charset="0"/>
              </a:rPr>
              <a:t>metode</a:t>
            </a:r>
            <a:r>
              <a:rPr lang="en-US" sz="2400" dirty="0">
                <a:solidFill>
                  <a:schemeClr val="hlink"/>
                </a:solidFill>
                <a:latin typeface="Agency FB" pitchFamily="34" charset="0"/>
              </a:rPr>
              <a:t> </a:t>
            </a:r>
            <a:r>
              <a:rPr lang="en-US" sz="2400" dirty="0" err="1">
                <a:solidFill>
                  <a:schemeClr val="hlink"/>
                </a:solidFill>
                <a:latin typeface="Agency FB" pitchFamily="34" charset="0"/>
              </a:rPr>
              <a:t>peramalan</a:t>
            </a:r>
            <a:r>
              <a:rPr lang="en-US" sz="2400" dirty="0">
                <a:solidFill>
                  <a:schemeClr val="hlink"/>
                </a:solidFill>
                <a:latin typeface="Agency FB" pitchFamily="34" charset="0"/>
              </a:rPr>
              <a:t> :</a:t>
            </a:r>
          </a:p>
          <a:p>
            <a:pPr eaLnBrk="1" hangingPunct="1"/>
            <a:r>
              <a:rPr lang="en-US" sz="2400" dirty="0">
                <a:latin typeface="Agency FB" pitchFamily="34" charset="0"/>
              </a:rPr>
              <a:t>	- </a:t>
            </a:r>
            <a:r>
              <a:rPr lang="en-US" sz="2400" dirty="0" err="1">
                <a:latin typeface="Agency FB" pitchFamily="34" charset="0"/>
              </a:rPr>
              <a:t>tujuan</a:t>
            </a:r>
            <a:r>
              <a:rPr lang="en-US" sz="2400" dirty="0">
                <a:latin typeface="Agency FB" pitchFamily="34" charset="0"/>
              </a:rPr>
              <a:t> </a:t>
            </a:r>
            <a:r>
              <a:rPr lang="en-US" sz="2400" dirty="0" err="1">
                <a:latin typeface="Agency FB" pitchFamily="34" charset="0"/>
              </a:rPr>
              <a:t>peramalan</a:t>
            </a:r>
            <a:endParaRPr lang="en-US" sz="2400" dirty="0">
              <a:latin typeface="Agency FB" pitchFamily="34" charset="0"/>
            </a:endParaRPr>
          </a:p>
          <a:p>
            <a:pPr eaLnBrk="1" hangingPunct="1"/>
            <a:r>
              <a:rPr lang="en-US" sz="2400" dirty="0">
                <a:latin typeface="Agency FB" pitchFamily="34" charset="0"/>
              </a:rPr>
              <a:t>	- </a:t>
            </a:r>
            <a:r>
              <a:rPr lang="en-US" sz="2400" dirty="0" err="1">
                <a:latin typeface="Agency FB" pitchFamily="34" charset="0"/>
              </a:rPr>
              <a:t>jangkauan</a:t>
            </a:r>
            <a:r>
              <a:rPr lang="en-US" sz="2400" dirty="0">
                <a:latin typeface="Agency FB" pitchFamily="34" charset="0"/>
              </a:rPr>
              <a:t> </a:t>
            </a:r>
            <a:r>
              <a:rPr lang="en-US" sz="2400" dirty="0" err="1">
                <a:latin typeface="Agency FB" pitchFamily="34" charset="0"/>
              </a:rPr>
              <a:t>peramalan</a:t>
            </a:r>
            <a:endParaRPr lang="en-US" sz="2400" dirty="0">
              <a:latin typeface="Agency FB" pitchFamily="34" charset="0"/>
            </a:endParaRPr>
          </a:p>
          <a:p>
            <a:pPr eaLnBrk="1" hangingPunct="1"/>
            <a:r>
              <a:rPr lang="en-US" sz="2400" dirty="0">
                <a:latin typeface="Agency FB" pitchFamily="34" charset="0"/>
              </a:rPr>
              <a:t>	- </a:t>
            </a:r>
            <a:r>
              <a:rPr lang="en-US" sz="2400" dirty="0" err="1">
                <a:latin typeface="Agency FB" pitchFamily="34" charset="0"/>
              </a:rPr>
              <a:t>tingkat</a:t>
            </a:r>
            <a:r>
              <a:rPr lang="en-US" sz="2400" dirty="0">
                <a:latin typeface="Agency FB" pitchFamily="34" charset="0"/>
              </a:rPr>
              <a:t> </a:t>
            </a:r>
            <a:r>
              <a:rPr lang="en-US" sz="2400" dirty="0" err="1">
                <a:latin typeface="Agency FB" pitchFamily="34" charset="0"/>
              </a:rPr>
              <a:t>ketelitian</a:t>
            </a:r>
            <a:endParaRPr lang="en-US" sz="2400" dirty="0">
              <a:latin typeface="Agency FB" pitchFamily="34" charset="0"/>
            </a:endParaRPr>
          </a:p>
          <a:p>
            <a:pPr eaLnBrk="1" hangingPunct="1"/>
            <a:r>
              <a:rPr lang="en-US" sz="2400" dirty="0">
                <a:latin typeface="Agency FB" pitchFamily="34" charset="0"/>
              </a:rPr>
              <a:t>	- </a:t>
            </a:r>
            <a:r>
              <a:rPr lang="en-US" sz="2400" dirty="0" err="1">
                <a:latin typeface="Agency FB" pitchFamily="34" charset="0"/>
              </a:rPr>
              <a:t>ketersediaan</a:t>
            </a:r>
            <a:r>
              <a:rPr lang="en-US" sz="2400" dirty="0">
                <a:latin typeface="Agency FB" pitchFamily="34" charset="0"/>
              </a:rPr>
              <a:t> data</a:t>
            </a:r>
          </a:p>
          <a:p>
            <a:pPr eaLnBrk="1" hangingPunct="1"/>
            <a:r>
              <a:rPr lang="en-US" sz="2400" dirty="0">
                <a:latin typeface="Agency FB" pitchFamily="34" charset="0"/>
              </a:rPr>
              <a:t>	- </a:t>
            </a:r>
            <a:r>
              <a:rPr lang="en-US" sz="2400" dirty="0" err="1">
                <a:latin typeface="Agency FB" pitchFamily="34" charset="0"/>
              </a:rPr>
              <a:t>bentuk</a:t>
            </a:r>
            <a:r>
              <a:rPr lang="en-US" sz="2400" dirty="0">
                <a:latin typeface="Agency FB" pitchFamily="34" charset="0"/>
              </a:rPr>
              <a:t> </a:t>
            </a:r>
            <a:r>
              <a:rPr lang="en-US" sz="2400" dirty="0" err="1">
                <a:latin typeface="Agency FB" pitchFamily="34" charset="0"/>
              </a:rPr>
              <a:t>pola</a:t>
            </a:r>
            <a:r>
              <a:rPr lang="en-US" sz="2400" dirty="0">
                <a:latin typeface="Agency FB" pitchFamily="34" charset="0"/>
              </a:rPr>
              <a:t> data</a:t>
            </a:r>
          </a:p>
          <a:p>
            <a:pPr eaLnBrk="1" hangingPunct="1"/>
            <a:r>
              <a:rPr lang="en-US" sz="2400" dirty="0">
                <a:latin typeface="Agency FB" pitchFamily="34" charset="0"/>
              </a:rPr>
              <a:t>	- </a:t>
            </a:r>
            <a:r>
              <a:rPr lang="en-US" sz="2400" dirty="0" err="1">
                <a:latin typeface="Agency FB" pitchFamily="34" charset="0"/>
              </a:rPr>
              <a:t>biaya</a:t>
            </a:r>
            <a:endParaRPr lang="en-US" sz="2400" dirty="0">
              <a:latin typeface="Agency FB" pitchFamily="34" charset="0"/>
            </a:endParaRPr>
          </a:p>
          <a:p>
            <a:pPr eaLnBrk="1" hangingPunct="1"/>
            <a:r>
              <a:rPr lang="en-US" sz="2400" dirty="0">
                <a:solidFill>
                  <a:srgbClr val="66FF33"/>
                </a:solidFill>
                <a:latin typeface="Agency FB" pitchFamily="34" charset="0"/>
              </a:rPr>
              <a:t>Hal-</a:t>
            </a:r>
            <a:r>
              <a:rPr lang="en-US" sz="2400" dirty="0" err="1">
                <a:solidFill>
                  <a:srgbClr val="66FF33"/>
                </a:solidFill>
                <a:latin typeface="Agency FB" pitchFamily="34" charset="0"/>
              </a:rPr>
              <a:t>hal</a:t>
            </a:r>
            <a:r>
              <a:rPr lang="en-US" sz="2400" dirty="0">
                <a:solidFill>
                  <a:srgbClr val="66FF33"/>
                </a:solidFill>
                <a:latin typeface="Agency FB" pitchFamily="34" charset="0"/>
              </a:rPr>
              <a:t> yang </a:t>
            </a:r>
            <a:r>
              <a:rPr lang="en-US" sz="2400" dirty="0" err="1">
                <a:solidFill>
                  <a:srgbClr val="66FF33"/>
                </a:solidFill>
                <a:latin typeface="Agency FB" pitchFamily="34" charset="0"/>
              </a:rPr>
              <a:t>harus</a:t>
            </a:r>
            <a:r>
              <a:rPr lang="en-US" sz="2400" dirty="0">
                <a:solidFill>
                  <a:srgbClr val="66FF33"/>
                </a:solidFill>
                <a:latin typeface="Agency FB" pitchFamily="34" charset="0"/>
              </a:rPr>
              <a:t> </a:t>
            </a:r>
            <a:r>
              <a:rPr lang="en-US" sz="2400" dirty="0" err="1">
                <a:solidFill>
                  <a:srgbClr val="66FF33"/>
                </a:solidFill>
                <a:latin typeface="Agency FB" pitchFamily="34" charset="0"/>
              </a:rPr>
              <a:t>dilakukan</a:t>
            </a:r>
            <a:r>
              <a:rPr lang="en-US" sz="2400" dirty="0">
                <a:solidFill>
                  <a:srgbClr val="66FF33"/>
                </a:solidFill>
                <a:latin typeface="Agency FB" pitchFamily="34" charset="0"/>
              </a:rPr>
              <a:t> :</a:t>
            </a:r>
          </a:p>
          <a:p>
            <a:pPr eaLnBrk="1" hangingPunct="1"/>
            <a:r>
              <a:rPr lang="en-US" sz="2400" dirty="0">
                <a:latin typeface="Agency FB" pitchFamily="34" charset="0"/>
              </a:rPr>
              <a:t>	- </a:t>
            </a:r>
            <a:r>
              <a:rPr lang="en-US" sz="2400" dirty="0" err="1">
                <a:latin typeface="Agency FB" pitchFamily="34" charset="0"/>
              </a:rPr>
              <a:t>definisikan</a:t>
            </a:r>
            <a:r>
              <a:rPr lang="en-US" sz="2400" dirty="0">
                <a:latin typeface="Agency FB" pitchFamily="34" charset="0"/>
              </a:rPr>
              <a:t> </a:t>
            </a:r>
            <a:r>
              <a:rPr lang="en-US" sz="2400" dirty="0" err="1">
                <a:latin typeface="Agency FB" pitchFamily="34" charset="0"/>
              </a:rPr>
              <a:t>tujuan</a:t>
            </a:r>
            <a:r>
              <a:rPr lang="en-US" sz="2400" dirty="0">
                <a:latin typeface="Agency FB" pitchFamily="34" charset="0"/>
              </a:rPr>
              <a:t> </a:t>
            </a:r>
            <a:r>
              <a:rPr lang="en-US" sz="2400" dirty="0" err="1">
                <a:latin typeface="Agency FB" pitchFamily="34" charset="0"/>
              </a:rPr>
              <a:t>peramalan</a:t>
            </a:r>
            <a:endParaRPr lang="en-US" sz="2400" dirty="0">
              <a:latin typeface="Agency FB" pitchFamily="34" charset="0"/>
            </a:endParaRPr>
          </a:p>
          <a:p>
            <a:pPr eaLnBrk="1" hangingPunct="1"/>
            <a:r>
              <a:rPr lang="en-US" sz="2400" dirty="0">
                <a:latin typeface="Agency FB" pitchFamily="34" charset="0"/>
              </a:rPr>
              <a:t>	- </a:t>
            </a:r>
            <a:r>
              <a:rPr lang="en-US" sz="2400" dirty="0" err="1">
                <a:latin typeface="Agency FB" pitchFamily="34" charset="0"/>
              </a:rPr>
              <a:t>buat</a:t>
            </a:r>
            <a:r>
              <a:rPr lang="en-US" sz="2400" dirty="0">
                <a:latin typeface="Agency FB" pitchFamily="34" charset="0"/>
              </a:rPr>
              <a:t> diagram </a:t>
            </a:r>
            <a:r>
              <a:rPr lang="en-US" sz="2400" dirty="0" err="1">
                <a:latin typeface="Agency FB" pitchFamily="34" charset="0"/>
              </a:rPr>
              <a:t>pencar</a:t>
            </a:r>
            <a:endParaRPr lang="en-US" sz="2400" dirty="0">
              <a:latin typeface="Agency FB" pitchFamily="34" charset="0"/>
            </a:endParaRPr>
          </a:p>
          <a:p>
            <a:pPr eaLnBrk="1" hangingPunct="1"/>
            <a:r>
              <a:rPr lang="en-US" sz="2400" dirty="0">
                <a:latin typeface="Agency FB" pitchFamily="34" charset="0"/>
              </a:rPr>
              <a:t>	- </a:t>
            </a:r>
            <a:r>
              <a:rPr lang="en-US" sz="2400" dirty="0" err="1">
                <a:latin typeface="Agency FB" pitchFamily="34" charset="0"/>
              </a:rPr>
              <a:t>pilih</a:t>
            </a:r>
            <a:r>
              <a:rPr lang="en-US" sz="2400" dirty="0">
                <a:latin typeface="Agency FB" pitchFamily="34" charset="0"/>
              </a:rPr>
              <a:t> </a:t>
            </a:r>
            <a:r>
              <a:rPr lang="en-US" sz="2400" dirty="0" err="1">
                <a:latin typeface="Agency FB" pitchFamily="34" charset="0"/>
              </a:rPr>
              <a:t>beberapa</a:t>
            </a:r>
            <a:r>
              <a:rPr lang="en-US" sz="2400" dirty="0">
                <a:latin typeface="Agency FB" pitchFamily="34" charset="0"/>
              </a:rPr>
              <a:t> </a:t>
            </a:r>
            <a:r>
              <a:rPr lang="en-US" sz="2400" dirty="0" err="1">
                <a:latin typeface="Agency FB" pitchFamily="34" charset="0"/>
              </a:rPr>
              <a:t>metode</a:t>
            </a:r>
            <a:r>
              <a:rPr lang="en-US" sz="2400" dirty="0">
                <a:latin typeface="Agency FB" pitchFamily="34" charset="0"/>
              </a:rPr>
              <a:t> </a:t>
            </a:r>
            <a:r>
              <a:rPr lang="en-US" sz="2400" dirty="0" err="1">
                <a:latin typeface="Agency FB" pitchFamily="34" charset="0"/>
              </a:rPr>
              <a:t>peramalan</a:t>
            </a:r>
            <a:endParaRPr lang="en-US" sz="2400" dirty="0">
              <a:latin typeface="Agency FB" pitchFamily="34" charset="0"/>
            </a:endParaRPr>
          </a:p>
          <a:p>
            <a:pPr eaLnBrk="1" hangingPunct="1"/>
            <a:r>
              <a:rPr lang="en-US" sz="2400" dirty="0">
                <a:latin typeface="Agency FB" pitchFamily="34" charset="0"/>
              </a:rPr>
              <a:t>	- </a:t>
            </a:r>
            <a:r>
              <a:rPr lang="en-US" sz="2400" dirty="0" err="1">
                <a:latin typeface="Agency FB" pitchFamily="34" charset="0"/>
              </a:rPr>
              <a:t>hitung</a:t>
            </a:r>
            <a:r>
              <a:rPr lang="en-US" sz="2400" dirty="0">
                <a:latin typeface="Agency FB" pitchFamily="34" charset="0"/>
              </a:rPr>
              <a:t> </a:t>
            </a:r>
            <a:r>
              <a:rPr lang="en-US" sz="2400" dirty="0" err="1">
                <a:latin typeface="Agency FB" pitchFamily="34" charset="0"/>
              </a:rPr>
              <a:t>ramalan</a:t>
            </a:r>
            <a:r>
              <a:rPr lang="en-US" sz="2400" dirty="0">
                <a:latin typeface="Agency FB" pitchFamily="34" charset="0"/>
              </a:rPr>
              <a:t> </a:t>
            </a:r>
            <a:r>
              <a:rPr lang="en-US" sz="2400" dirty="0" err="1">
                <a:latin typeface="Agency FB" pitchFamily="34" charset="0"/>
              </a:rPr>
              <a:t>dan</a:t>
            </a:r>
            <a:r>
              <a:rPr lang="en-US" sz="2400" dirty="0">
                <a:latin typeface="Agency FB" pitchFamily="34" charset="0"/>
              </a:rPr>
              <a:t> </a:t>
            </a:r>
            <a:r>
              <a:rPr lang="en-US" sz="2400" dirty="0" err="1">
                <a:latin typeface="Agency FB" pitchFamily="34" charset="0"/>
              </a:rPr>
              <a:t>kesalahannya</a:t>
            </a:r>
            <a:endParaRPr lang="en-US" sz="2400" dirty="0">
              <a:latin typeface="Agency FB" pitchFamily="34" charset="0"/>
            </a:endParaRPr>
          </a:p>
          <a:p>
            <a:pPr eaLnBrk="1" hangingPunct="1"/>
            <a:r>
              <a:rPr lang="en-US" sz="2400" dirty="0">
                <a:latin typeface="Agency FB" pitchFamily="34" charset="0"/>
              </a:rPr>
              <a:t>	- </a:t>
            </a:r>
            <a:r>
              <a:rPr lang="en-US" sz="2400" dirty="0" err="1">
                <a:latin typeface="Agency FB" pitchFamily="34" charset="0"/>
              </a:rPr>
              <a:t>pilih</a:t>
            </a:r>
            <a:r>
              <a:rPr lang="en-US" sz="2400" dirty="0">
                <a:latin typeface="Agency FB" pitchFamily="34" charset="0"/>
              </a:rPr>
              <a:t> </a:t>
            </a:r>
            <a:r>
              <a:rPr lang="en-US" sz="2400" dirty="0" err="1">
                <a:latin typeface="Agency FB" pitchFamily="34" charset="0"/>
              </a:rPr>
              <a:t>metode</a:t>
            </a:r>
            <a:r>
              <a:rPr lang="en-US" sz="2400" dirty="0">
                <a:latin typeface="Agency FB" pitchFamily="34" charset="0"/>
              </a:rPr>
              <a:t> </a:t>
            </a:r>
            <a:r>
              <a:rPr lang="en-US" sz="2400" dirty="0" err="1">
                <a:latin typeface="Agency FB" pitchFamily="34" charset="0"/>
              </a:rPr>
              <a:t>dengan</a:t>
            </a:r>
            <a:r>
              <a:rPr lang="en-US" sz="2400" dirty="0">
                <a:latin typeface="Agency FB" pitchFamily="34" charset="0"/>
              </a:rPr>
              <a:t> </a:t>
            </a:r>
            <a:r>
              <a:rPr lang="en-US" sz="2400" dirty="0" err="1">
                <a:latin typeface="Agency FB" pitchFamily="34" charset="0"/>
              </a:rPr>
              <a:t>kesalahan</a:t>
            </a:r>
            <a:r>
              <a:rPr lang="en-US" sz="2400" dirty="0">
                <a:latin typeface="Agency FB" pitchFamily="34" charset="0"/>
              </a:rPr>
              <a:t> </a:t>
            </a:r>
            <a:r>
              <a:rPr lang="en-US" sz="2400" dirty="0" err="1" smtClean="0">
                <a:latin typeface="Agency FB" pitchFamily="34" charset="0"/>
              </a:rPr>
              <a:t>terkecil</a:t>
            </a:r>
            <a:endParaRPr lang="en-US" sz="2400" dirty="0">
              <a:latin typeface="Agency FB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  <a:solidFill>
            <a:schemeClr val="tx2">
              <a:lumMod val="50000"/>
            </a:schemeClr>
          </a:solidFill>
        </p:spPr>
        <p:txBody>
          <a:bodyPr>
            <a:normAutofit/>
          </a:bodyPr>
          <a:lstStyle/>
          <a:p>
            <a:pPr algn="r"/>
            <a:r>
              <a:rPr lang="en-US" sz="4000" dirty="0">
                <a:solidFill>
                  <a:schemeClr val="bg1"/>
                </a:solidFill>
                <a:latin typeface="Agency FB" pitchFamily="34" charset="0"/>
              </a:rPr>
              <a:t>PENDEKATAN DALAM PERAMALAN </a:t>
            </a:r>
            <a:r>
              <a:rPr lang="en-US" sz="4000" dirty="0" smtClean="0">
                <a:solidFill>
                  <a:schemeClr val="bg1"/>
                </a:solidFill>
                <a:latin typeface="Agency FB" pitchFamily="34" charset="0"/>
              </a:rPr>
              <a:t>PRODUKSI </a:t>
            </a:r>
            <a:endParaRPr lang="en-US" sz="4000" dirty="0">
              <a:solidFill>
                <a:schemeClr val="bg1"/>
              </a:solidFill>
              <a:latin typeface="Agency FB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229600" cy="4525963"/>
          </a:xfrm>
          <a:solidFill>
            <a:srgbClr val="00B050"/>
          </a:solidFill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sz="2800" dirty="0" err="1" smtClean="0">
                <a:latin typeface="Agency FB" pitchFamily="34" charset="0"/>
              </a:rPr>
              <a:t>Metode</a:t>
            </a:r>
            <a:r>
              <a:rPr lang="en-US" sz="2800" dirty="0" smtClean="0">
                <a:latin typeface="Agency FB" pitchFamily="34" charset="0"/>
              </a:rPr>
              <a:t> </a:t>
            </a:r>
            <a:r>
              <a:rPr lang="en-US" sz="2800" dirty="0" err="1">
                <a:latin typeface="Agency FB" pitchFamily="34" charset="0"/>
              </a:rPr>
              <a:t>Kualitatif</a:t>
            </a:r>
            <a:r>
              <a:rPr lang="en-US" sz="2800" dirty="0">
                <a:latin typeface="Agency FB" pitchFamily="34" charset="0"/>
              </a:rPr>
              <a:t> </a:t>
            </a:r>
            <a:r>
              <a:rPr lang="en-US" sz="2800" dirty="0" err="1">
                <a:latin typeface="Agency FB" pitchFamily="34" charset="0"/>
              </a:rPr>
              <a:t>adalah</a:t>
            </a:r>
            <a:r>
              <a:rPr lang="en-US" sz="2800" dirty="0">
                <a:latin typeface="Agency FB" pitchFamily="34" charset="0"/>
              </a:rPr>
              <a:t> </a:t>
            </a:r>
            <a:r>
              <a:rPr lang="en-US" sz="2800" dirty="0" err="1">
                <a:latin typeface="Agency FB" pitchFamily="34" charset="0"/>
              </a:rPr>
              <a:t>metode</a:t>
            </a:r>
            <a:r>
              <a:rPr lang="en-US" sz="2800" dirty="0">
                <a:latin typeface="Agency FB" pitchFamily="34" charset="0"/>
              </a:rPr>
              <a:t> yang </a:t>
            </a:r>
            <a:r>
              <a:rPr lang="en-US" sz="2800" dirty="0" err="1">
                <a:latin typeface="Agency FB" pitchFamily="34" charset="0"/>
              </a:rPr>
              <a:t>menganalisis</a:t>
            </a:r>
            <a:r>
              <a:rPr lang="en-US" sz="2800" dirty="0">
                <a:latin typeface="Agency FB" pitchFamily="34" charset="0"/>
              </a:rPr>
              <a:t> </a:t>
            </a:r>
            <a:r>
              <a:rPr lang="en-US" sz="2800" dirty="0" err="1">
                <a:latin typeface="Agency FB" pitchFamily="34" charset="0"/>
              </a:rPr>
              <a:t>kondisi</a:t>
            </a:r>
            <a:r>
              <a:rPr lang="en-US" sz="2800" dirty="0">
                <a:latin typeface="Agency FB" pitchFamily="34" charset="0"/>
              </a:rPr>
              <a:t> </a:t>
            </a:r>
            <a:r>
              <a:rPr lang="en-US" sz="2800" dirty="0" err="1">
                <a:latin typeface="Agency FB" pitchFamily="34" charset="0"/>
              </a:rPr>
              <a:t>obyektif</a:t>
            </a:r>
            <a:r>
              <a:rPr lang="en-US" sz="2800" dirty="0">
                <a:latin typeface="Agency FB" pitchFamily="34" charset="0"/>
              </a:rPr>
              <a:t> </a:t>
            </a:r>
            <a:r>
              <a:rPr lang="en-US" sz="2800" dirty="0" err="1">
                <a:latin typeface="Agency FB" pitchFamily="34" charset="0"/>
              </a:rPr>
              <a:t>dengan</a:t>
            </a:r>
            <a:r>
              <a:rPr lang="en-US" sz="2800" dirty="0">
                <a:latin typeface="Agency FB" pitchFamily="34" charset="0"/>
              </a:rPr>
              <a:t> </a:t>
            </a:r>
            <a:r>
              <a:rPr lang="en-US" sz="2800" dirty="0" err="1">
                <a:latin typeface="Agency FB" pitchFamily="34" charset="0"/>
              </a:rPr>
              <a:t>apa</a:t>
            </a:r>
            <a:r>
              <a:rPr lang="en-US" sz="2800" dirty="0">
                <a:latin typeface="Agency FB" pitchFamily="34" charset="0"/>
              </a:rPr>
              <a:t> </a:t>
            </a:r>
            <a:r>
              <a:rPr lang="en-US" sz="2800" dirty="0" err="1">
                <a:latin typeface="Agency FB" pitchFamily="34" charset="0"/>
              </a:rPr>
              <a:t>adanya</a:t>
            </a:r>
            <a:r>
              <a:rPr lang="en-US" sz="2800" dirty="0">
                <a:latin typeface="Agency FB" pitchFamily="34" charset="0"/>
              </a:rPr>
              <a:t>. </a:t>
            </a:r>
            <a:r>
              <a:rPr lang="en-US" sz="2800" dirty="0" err="1">
                <a:latin typeface="Agency FB" pitchFamily="34" charset="0"/>
              </a:rPr>
              <a:t>Metode</a:t>
            </a:r>
            <a:r>
              <a:rPr lang="en-US" sz="2800" dirty="0">
                <a:latin typeface="Agency FB" pitchFamily="34" charset="0"/>
              </a:rPr>
              <a:t> </a:t>
            </a:r>
            <a:r>
              <a:rPr lang="en-US" sz="2800" dirty="0" err="1">
                <a:latin typeface="Agency FB" pitchFamily="34" charset="0"/>
              </a:rPr>
              <a:t>ini</a:t>
            </a:r>
            <a:r>
              <a:rPr lang="en-US" sz="2800" dirty="0">
                <a:latin typeface="Agency FB" pitchFamily="34" charset="0"/>
              </a:rPr>
              <a:t> </a:t>
            </a:r>
            <a:r>
              <a:rPr lang="en-US" sz="2800" dirty="0" err="1">
                <a:latin typeface="Agency FB" pitchFamily="34" charset="0"/>
              </a:rPr>
              <a:t>meliputi</a:t>
            </a:r>
            <a:r>
              <a:rPr lang="en-US" sz="2800" dirty="0">
                <a:latin typeface="Agency FB" pitchFamily="34" charset="0"/>
              </a:rPr>
              <a:t> : </a:t>
            </a:r>
            <a:endParaRPr lang="en-US" sz="2800" dirty="0" smtClean="0">
              <a:latin typeface="Agency FB" pitchFamily="34" charset="0"/>
            </a:endParaRPr>
          </a:p>
          <a:p>
            <a:pPr lvl="1">
              <a:spcBef>
                <a:spcPts val="0"/>
              </a:spcBef>
            </a:pPr>
            <a:r>
              <a:rPr lang="en-US" dirty="0" err="1" smtClean="0">
                <a:latin typeface="Agency FB" pitchFamily="34" charset="0"/>
              </a:rPr>
              <a:t>Juri</a:t>
            </a:r>
            <a:r>
              <a:rPr lang="en-US" dirty="0" smtClean="0">
                <a:latin typeface="Agency FB" pitchFamily="34" charset="0"/>
              </a:rPr>
              <a:t> </a:t>
            </a:r>
            <a:r>
              <a:rPr lang="en-US" dirty="0" err="1">
                <a:latin typeface="Agency FB" pitchFamily="34" charset="0"/>
              </a:rPr>
              <a:t>Opini</a:t>
            </a:r>
            <a:r>
              <a:rPr lang="en-US" dirty="0">
                <a:latin typeface="Agency FB" pitchFamily="34" charset="0"/>
              </a:rPr>
              <a:t> </a:t>
            </a:r>
            <a:r>
              <a:rPr lang="en-US" dirty="0" err="1" smtClean="0">
                <a:latin typeface="Agency FB" pitchFamily="34" charset="0"/>
              </a:rPr>
              <a:t>Eksekutif</a:t>
            </a:r>
            <a:r>
              <a:rPr lang="en-US" dirty="0" smtClean="0">
                <a:latin typeface="Agency FB" pitchFamily="34" charset="0"/>
              </a:rPr>
              <a:t>, </a:t>
            </a:r>
          </a:p>
          <a:p>
            <a:pPr lvl="1">
              <a:spcBef>
                <a:spcPts val="0"/>
              </a:spcBef>
              <a:buNone/>
            </a:pPr>
            <a:r>
              <a:rPr lang="en-US" dirty="0" smtClean="0">
                <a:latin typeface="Agency FB" pitchFamily="34" charset="0"/>
              </a:rPr>
              <a:t>	</a:t>
            </a:r>
            <a:r>
              <a:rPr lang="en-US" sz="2000" dirty="0" err="1" smtClean="0">
                <a:solidFill>
                  <a:schemeClr val="bg1"/>
                </a:solidFill>
                <a:latin typeface="Agency FB" pitchFamily="34" charset="0"/>
              </a:rPr>
              <a:t>peramalan</a:t>
            </a:r>
            <a:r>
              <a:rPr lang="en-US" sz="2000" dirty="0" smtClean="0">
                <a:solidFill>
                  <a:schemeClr val="bg1"/>
                </a:solidFill>
                <a:latin typeface="Agency FB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gency FB" pitchFamily="34" charset="0"/>
              </a:rPr>
              <a:t>dilakukan</a:t>
            </a:r>
            <a:r>
              <a:rPr lang="en-US" sz="2000" dirty="0" smtClean="0">
                <a:solidFill>
                  <a:schemeClr val="bg1"/>
                </a:solidFill>
                <a:latin typeface="Agency FB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gency FB" pitchFamily="34" charset="0"/>
              </a:rPr>
              <a:t>berdasar</a:t>
            </a:r>
            <a:r>
              <a:rPr lang="en-US" sz="2000" dirty="0" smtClean="0">
                <a:solidFill>
                  <a:schemeClr val="bg1"/>
                </a:solidFill>
                <a:latin typeface="Agency FB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gency FB" pitchFamily="34" charset="0"/>
              </a:rPr>
              <a:t>pendapat</a:t>
            </a:r>
            <a:r>
              <a:rPr lang="en-US" sz="2000" dirty="0" smtClean="0">
                <a:solidFill>
                  <a:schemeClr val="bg1"/>
                </a:solidFill>
                <a:latin typeface="Agency FB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gency FB" pitchFamily="34" charset="0"/>
              </a:rPr>
              <a:t>dari</a:t>
            </a:r>
            <a:r>
              <a:rPr lang="en-US" sz="2000" dirty="0" smtClean="0">
                <a:solidFill>
                  <a:schemeClr val="bg1"/>
                </a:solidFill>
                <a:latin typeface="Agency FB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gency FB" pitchFamily="34" charset="0"/>
              </a:rPr>
              <a:t>sekelompok</a:t>
            </a:r>
            <a:r>
              <a:rPr lang="en-US" sz="2000" dirty="0" smtClean="0">
                <a:solidFill>
                  <a:schemeClr val="bg1"/>
                </a:solidFill>
                <a:latin typeface="Agency FB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gency FB" pitchFamily="34" charset="0"/>
              </a:rPr>
              <a:t>kecil</a:t>
            </a:r>
            <a:r>
              <a:rPr lang="en-US" sz="2000" dirty="0" smtClean="0">
                <a:solidFill>
                  <a:schemeClr val="bg1"/>
                </a:solidFill>
                <a:latin typeface="Agency FB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gency FB" pitchFamily="34" charset="0"/>
              </a:rPr>
              <a:t>eksekutif</a:t>
            </a:r>
            <a:r>
              <a:rPr lang="en-US" sz="2000" dirty="0" smtClean="0">
                <a:solidFill>
                  <a:schemeClr val="bg1"/>
                </a:solidFill>
                <a:latin typeface="Agency FB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gency FB" pitchFamily="34" charset="0"/>
              </a:rPr>
              <a:t>tingkat</a:t>
            </a:r>
            <a:r>
              <a:rPr lang="en-US" sz="2000" dirty="0" smtClean="0">
                <a:solidFill>
                  <a:schemeClr val="bg1"/>
                </a:solidFill>
                <a:latin typeface="Agency FB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gency FB" pitchFamily="34" charset="0"/>
              </a:rPr>
              <a:t>atas</a:t>
            </a:r>
            <a:r>
              <a:rPr lang="en-US" sz="2000" dirty="0" smtClean="0">
                <a:solidFill>
                  <a:schemeClr val="bg1"/>
                </a:solidFill>
                <a:latin typeface="Agency FB" pitchFamily="34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Agency FB" pitchFamily="34" charset="0"/>
              </a:rPr>
              <a:t>karena</a:t>
            </a:r>
            <a:r>
              <a:rPr lang="en-US" sz="2000" dirty="0">
                <a:solidFill>
                  <a:schemeClr val="bg1"/>
                </a:solidFill>
                <a:latin typeface="Agency FB" pitchFamily="34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Agency FB" pitchFamily="34" charset="0"/>
              </a:rPr>
              <a:t>kemampuan</a:t>
            </a:r>
            <a:r>
              <a:rPr lang="en-US" sz="2000" dirty="0">
                <a:solidFill>
                  <a:schemeClr val="bg1"/>
                </a:solidFill>
                <a:latin typeface="Agency FB" pitchFamily="34" charset="0"/>
              </a:rPr>
              <a:t> yang </a:t>
            </a:r>
            <a:r>
              <a:rPr lang="en-US" sz="2000" dirty="0" err="1">
                <a:solidFill>
                  <a:schemeClr val="bg1"/>
                </a:solidFill>
                <a:latin typeface="Agency FB" pitchFamily="34" charset="0"/>
              </a:rPr>
              <a:t>mereka</a:t>
            </a:r>
            <a:r>
              <a:rPr lang="en-US" sz="2000" dirty="0">
                <a:solidFill>
                  <a:schemeClr val="bg1"/>
                </a:solidFill>
                <a:latin typeface="Agency FB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gency FB" pitchFamily="34" charset="0"/>
              </a:rPr>
              <a:t>miliki</a:t>
            </a:r>
            <a:r>
              <a:rPr lang="en-US" sz="2000" dirty="0" smtClean="0">
                <a:solidFill>
                  <a:schemeClr val="bg1"/>
                </a:solidFill>
                <a:latin typeface="Agency FB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gency FB" pitchFamily="34" charset="0"/>
              </a:rPr>
              <a:t>dan</a:t>
            </a:r>
            <a:r>
              <a:rPr lang="en-US" sz="2000" dirty="0" smtClean="0">
                <a:solidFill>
                  <a:schemeClr val="bg1"/>
                </a:solidFill>
                <a:latin typeface="Agency FB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gency FB" pitchFamily="34" charset="0"/>
              </a:rPr>
              <a:t>pendapatnya</a:t>
            </a:r>
            <a:r>
              <a:rPr lang="en-US" sz="2000" dirty="0" smtClean="0">
                <a:solidFill>
                  <a:schemeClr val="bg1"/>
                </a:solidFill>
                <a:latin typeface="Agency FB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gency FB" pitchFamily="34" charset="0"/>
              </a:rPr>
              <a:t>lebih</a:t>
            </a:r>
            <a:r>
              <a:rPr lang="en-US" sz="2000" dirty="0" smtClean="0">
                <a:solidFill>
                  <a:schemeClr val="bg1"/>
                </a:solidFill>
                <a:latin typeface="Agency FB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gency FB" pitchFamily="34" charset="0"/>
              </a:rPr>
              <a:t>dari</a:t>
            </a:r>
            <a:r>
              <a:rPr lang="en-US" sz="2000" dirty="0" smtClean="0">
                <a:solidFill>
                  <a:schemeClr val="bg1"/>
                </a:solidFill>
                <a:latin typeface="Agency FB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gency FB" pitchFamily="34" charset="0"/>
              </a:rPr>
              <a:t>satu</a:t>
            </a:r>
            <a:r>
              <a:rPr lang="en-US" sz="2000" dirty="0" smtClean="0">
                <a:solidFill>
                  <a:schemeClr val="bg1"/>
                </a:solidFill>
                <a:latin typeface="Agency FB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gency FB" pitchFamily="34" charset="0"/>
              </a:rPr>
              <a:t>orang</a:t>
            </a:r>
            <a:r>
              <a:rPr lang="en-US" sz="2000" dirty="0" smtClean="0">
                <a:solidFill>
                  <a:schemeClr val="bg1"/>
                </a:solidFill>
                <a:latin typeface="Agency FB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gency FB" pitchFamily="34" charset="0"/>
              </a:rPr>
              <a:t>maka</a:t>
            </a:r>
            <a:r>
              <a:rPr lang="en-US" sz="2000" dirty="0" smtClean="0">
                <a:solidFill>
                  <a:schemeClr val="bg1"/>
                </a:solidFill>
                <a:latin typeface="Agency FB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gency FB" pitchFamily="34" charset="0"/>
              </a:rPr>
              <a:t>diharapkan</a:t>
            </a:r>
            <a:r>
              <a:rPr lang="en-US" sz="2000" dirty="0" smtClean="0">
                <a:solidFill>
                  <a:schemeClr val="bg1"/>
                </a:solidFill>
                <a:latin typeface="Agency FB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gency FB" pitchFamily="34" charset="0"/>
              </a:rPr>
              <a:t>lebih</a:t>
            </a:r>
            <a:r>
              <a:rPr lang="en-US" sz="2000" dirty="0" smtClean="0">
                <a:solidFill>
                  <a:schemeClr val="bg1"/>
                </a:solidFill>
                <a:latin typeface="Agency FB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gency FB" pitchFamily="34" charset="0"/>
              </a:rPr>
              <a:t>akurat</a:t>
            </a:r>
            <a:r>
              <a:rPr lang="en-US" sz="2000" dirty="0" smtClean="0">
                <a:solidFill>
                  <a:srgbClr val="000000"/>
                </a:solidFill>
                <a:latin typeface="Agency FB" pitchFamily="34" charset="0"/>
              </a:rPr>
              <a:t>.</a:t>
            </a:r>
            <a:endParaRPr lang="en-US" sz="2000" dirty="0" smtClean="0">
              <a:latin typeface="Agency FB" pitchFamily="34" charset="0"/>
            </a:endParaRPr>
          </a:p>
          <a:p>
            <a:pPr lvl="1">
              <a:spcBef>
                <a:spcPts val="0"/>
              </a:spcBef>
            </a:pPr>
            <a:r>
              <a:rPr lang="en-US" dirty="0" err="1" smtClean="0">
                <a:latin typeface="Agency FB" pitchFamily="34" charset="0"/>
              </a:rPr>
              <a:t>Metode</a:t>
            </a:r>
            <a:r>
              <a:rPr lang="en-US" dirty="0" smtClean="0">
                <a:latin typeface="Agency FB" pitchFamily="34" charset="0"/>
              </a:rPr>
              <a:t> </a:t>
            </a:r>
            <a:r>
              <a:rPr lang="en-US" dirty="0">
                <a:latin typeface="Agency FB" pitchFamily="34" charset="0"/>
              </a:rPr>
              <a:t>Delphi</a:t>
            </a:r>
            <a:r>
              <a:rPr lang="en-US" dirty="0" smtClean="0">
                <a:latin typeface="Agency FB" pitchFamily="34" charset="0"/>
              </a:rPr>
              <a:t>, </a:t>
            </a:r>
          </a:p>
          <a:p>
            <a:pPr lvl="1">
              <a:spcBef>
                <a:spcPts val="0"/>
              </a:spcBef>
              <a:buNone/>
            </a:pPr>
            <a:r>
              <a:rPr lang="en-US" dirty="0" smtClean="0">
                <a:latin typeface="Agency FB" pitchFamily="34" charset="0"/>
              </a:rPr>
              <a:t>	</a:t>
            </a:r>
            <a:r>
              <a:rPr lang="en-US" sz="2000" dirty="0" err="1" smtClean="0">
                <a:solidFill>
                  <a:srgbClr val="000000"/>
                </a:solidFill>
                <a:latin typeface="Agency FB" pitchFamily="34" charset="0"/>
              </a:rPr>
              <a:t>Teknik</a:t>
            </a:r>
            <a:r>
              <a:rPr lang="en-US" sz="2000" dirty="0" smtClean="0">
                <a:solidFill>
                  <a:srgbClr val="000000"/>
                </a:solidFill>
                <a:latin typeface="Agency FB" pitchFamily="34" charset="0"/>
              </a:rPr>
              <a:t> yang </a:t>
            </a:r>
            <a:r>
              <a:rPr lang="en-US" sz="2000" dirty="0" err="1" smtClean="0">
                <a:solidFill>
                  <a:srgbClr val="000000"/>
                </a:solidFill>
                <a:latin typeface="Agency FB" pitchFamily="34" charset="0"/>
              </a:rPr>
              <a:t>menggunakan</a:t>
            </a:r>
            <a:r>
              <a:rPr lang="en-US" sz="2000" dirty="0" smtClean="0">
                <a:solidFill>
                  <a:srgbClr val="000000"/>
                </a:solidFill>
                <a:latin typeface="Agency FB" pitchFamily="34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Agency FB" pitchFamily="34" charset="0"/>
              </a:rPr>
              <a:t>suatu</a:t>
            </a:r>
            <a:r>
              <a:rPr lang="en-US" sz="2000" dirty="0" smtClean="0">
                <a:solidFill>
                  <a:srgbClr val="000000"/>
                </a:solidFill>
                <a:latin typeface="Agency FB" pitchFamily="34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Agency FB" pitchFamily="34" charset="0"/>
              </a:rPr>
              <a:t>prosedur</a:t>
            </a:r>
            <a:r>
              <a:rPr lang="en-US" sz="2000" dirty="0" smtClean="0">
                <a:solidFill>
                  <a:srgbClr val="000000"/>
                </a:solidFill>
                <a:latin typeface="Agency FB" pitchFamily="34" charset="0"/>
              </a:rPr>
              <a:t> yang </a:t>
            </a:r>
            <a:r>
              <a:rPr lang="en-US" sz="2000" dirty="0" err="1" smtClean="0">
                <a:solidFill>
                  <a:srgbClr val="000000"/>
                </a:solidFill>
                <a:latin typeface="Agency FB" pitchFamily="34" charset="0"/>
              </a:rPr>
              <a:t>sistematik</a:t>
            </a:r>
            <a:r>
              <a:rPr lang="en-US" sz="2000" dirty="0" smtClean="0">
                <a:solidFill>
                  <a:srgbClr val="000000"/>
                </a:solidFill>
                <a:latin typeface="Agency FB" pitchFamily="34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Agency FB" pitchFamily="34" charset="0"/>
              </a:rPr>
              <a:t>untuk</a:t>
            </a:r>
            <a:r>
              <a:rPr lang="en-US" sz="2000" dirty="0" smtClean="0">
                <a:solidFill>
                  <a:srgbClr val="000000"/>
                </a:solidFill>
                <a:latin typeface="Agency FB" pitchFamily="34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Agency FB" pitchFamily="34" charset="0"/>
              </a:rPr>
              <a:t>mendapat</a:t>
            </a:r>
            <a:r>
              <a:rPr lang="en-US" sz="2000" dirty="0" smtClean="0">
                <a:solidFill>
                  <a:srgbClr val="000000"/>
                </a:solidFill>
                <a:latin typeface="Agency FB" pitchFamily="34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Agency FB" pitchFamily="34" charset="0"/>
              </a:rPr>
              <a:t>suatu</a:t>
            </a:r>
            <a:r>
              <a:rPr lang="en-US" sz="2000" dirty="0" smtClean="0">
                <a:solidFill>
                  <a:srgbClr val="000000"/>
                </a:solidFill>
                <a:latin typeface="Agency FB" pitchFamily="34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Agency FB" pitchFamily="34" charset="0"/>
              </a:rPr>
              <a:t>konsensus</a:t>
            </a:r>
            <a:r>
              <a:rPr lang="en-US" sz="2000" dirty="0" smtClean="0">
                <a:solidFill>
                  <a:srgbClr val="000000"/>
                </a:solidFill>
                <a:latin typeface="Agency FB" pitchFamily="34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Agency FB" pitchFamily="34" charset="0"/>
              </a:rPr>
              <a:t>pendapat-pendapat</a:t>
            </a:r>
            <a:r>
              <a:rPr lang="en-US" sz="2000" dirty="0" smtClean="0">
                <a:solidFill>
                  <a:srgbClr val="000000"/>
                </a:solidFill>
                <a:latin typeface="Agency FB" pitchFamily="34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Agency FB" pitchFamily="34" charset="0"/>
              </a:rPr>
              <a:t>dari</a:t>
            </a:r>
            <a:r>
              <a:rPr lang="en-US" sz="2000" dirty="0" smtClean="0">
                <a:solidFill>
                  <a:srgbClr val="000000"/>
                </a:solidFill>
                <a:latin typeface="Agency FB" pitchFamily="34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Agency FB" pitchFamily="34" charset="0"/>
              </a:rPr>
              <a:t>suatu</a:t>
            </a:r>
            <a:r>
              <a:rPr lang="en-US" sz="2000" dirty="0" smtClean="0">
                <a:solidFill>
                  <a:srgbClr val="000000"/>
                </a:solidFill>
                <a:latin typeface="Agency FB" pitchFamily="34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Agency FB" pitchFamily="34" charset="0"/>
              </a:rPr>
              <a:t>kelompok</a:t>
            </a:r>
            <a:r>
              <a:rPr lang="en-US" sz="2000" dirty="0" smtClean="0">
                <a:solidFill>
                  <a:srgbClr val="000000"/>
                </a:solidFill>
                <a:latin typeface="Agency FB" pitchFamily="34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Agency FB" pitchFamily="34" charset="0"/>
              </a:rPr>
              <a:t>ahli</a:t>
            </a:r>
            <a:r>
              <a:rPr lang="en-US" sz="2000" dirty="0" smtClean="0">
                <a:solidFill>
                  <a:srgbClr val="000000"/>
                </a:solidFill>
                <a:latin typeface="Agency FB" pitchFamily="34" charset="0"/>
              </a:rPr>
              <a:t>.</a:t>
            </a:r>
            <a:endParaRPr lang="en-US" dirty="0" smtClean="0">
              <a:latin typeface="Agency FB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4525963"/>
          </a:xfrm>
          <a:solidFill>
            <a:schemeClr val="accent1">
              <a:lumMod val="50000"/>
            </a:schemeClr>
          </a:solidFill>
        </p:spPr>
        <p:txBody>
          <a:bodyPr>
            <a:normAutofit/>
          </a:bodyPr>
          <a:lstStyle/>
          <a:p>
            <a:pPr lvl="1">
              <a:spcBef>
                <a:spcPts val="0"/>
              </a:spcBef>
            </a:pPr>
            <a:r>
              <a:rPr lang="en-US" sz="2800" dirty="0" smtClean="0">
                <a:latin typeface="Agency FB" pitchFamily="34" charset="0"/>
              </a:rPr>
              <a:t>Survey </a:t>
            </a:r>
            <a:r>
              <a:rPr lang="en-US" sz="2800" dirty="0" err="1" smtClean="0">
                <a:latin typeface="Agency FB" pitchFamily="34" charset="0"/>
              </a:rPr>
              <a:t>pasar</a:t>
            </a:r>
            <a:r>
              <a:rPr lang="en-US" sz="2800" dirty="0" smtClean="0">
                <a:latin typeface="Agency FB" pitchFamily="34" charset="0"/>
              </a:rPr>
              <a:t>  </a:t>
            </a:r>
          </a:p>
          <a:p>
            <a:pPr lvl="1">
              <a:spcBef>
                <a:spcPts val="0"/>
              </a:spcBef>
              <a:buNone/>
            </a:pPr>
            <a:r>
              <a:rPr lang="en-US" sz="2800" dirty="0" smtClean="0">
                <a:latin typeface="Agency FB" pitchFamily="34" charset="0"/>
              </a:rPr>
              <a:t>	</a:t>
            </a:r>
            <a:r>
              <a:rPr lang="en-US" sz="2400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Agency FB" pitchFamily="34" charset="0"/>
              </a:rPr>
              <a:t>Masukan</a:t>
            </a:r>
            <a:r>
              <a:rPr lang="en-US" sz="24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Agency FB" pitchFamily="34" charset="0"/>
              </a:rPr>
              <a:t> </a:t>
            </a:r>
            <a:r>
              <a:rPr lang="en-US" sz="2400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Agency FB" pitchFamily="34" charset="0"/>
              </a:rPr>
              <a:t>dari</a:t>
            </a:r>
            <a:r>
              <a:rPr lang="en-US" sz="24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Agency FB" pitchFamily="34" charset="0"/>
              </a:rPr>
              <a:t> </a:t>
            </a:r>
            <a:r>
              <a:rPr lang="en-US" sz="2400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Agency FB" pitchFamily="34" charset="0"/>
              </a:rPr>
              <a:t>konsumen</a:t>
            </a:r>
            <a:r>
              <a:rPr lang="en-US" sz="24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Agency FB" pitchFamily="34" charset="0"/>
              </a:rPr>
              <a:t>/</a:t>
            </a:r>
            <a:r>
              <a:rPr lang="en-US" sz="2400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Agency FB" pitchFamily="34" charset="0"/>
              </a:rPr>
              <a:t>konsumen</a:t>
            </a:r>
            <a:r>
              <a:rPr lang="en-US" sz="24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Agency FB" pitchFamily="34" charset="0"/>
              </a:rPr>
              <a:t> </a:t>
            </a:r>
            <a:r>
              <a:rPr lang="en-US" sz="2400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Agency FB" pitchFamily="34" charset="0"/>
              </a:rPr>
              <a:t>potensial</a:t>
            </a:r>
            <a:r>
              <a:rPr lang="en-US" sz="24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Agency FB" pitchFamily="34" charset="0"/>
              </a:rPr>
              <a:t> </a:t>
            </a:r>
            <a:r>
              <a:rPr lang="en-US" sz="2400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Agency FB" pitchFamily="34" charset="0"/>
              </a:rPr>
              <a:t>terhadap</a:t>
            </a:r>
            <a:r>
              <a:rPr lang="en-US" sz="24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Agency FB" pitchFamily="34" charset="0"/>
              </a:rPr>
              <a:t> </a:t>
            </a:r>
            <a:r>
              <a:rPr lang="en-US" sz="2400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Agency FB" pitchFamily="34" charset="0"/>
              </a:rPr>
              <a:t>rencana</a:t>
            </a:r>
            <a:r>
              <a:rPr lang="en-US" sz="24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Agency FB" pitchFamily="34" charset="0"/>
              </a:rPr>
              <a:t> </a:t>
            </a:r>
            <a:r>
              <a:rPr lang="en-US" sz="2400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Agency FB" pitchFamily="34" charset="0"/>
              </a:rPr>
              <a:t>pembelian</a:t>
            </a:r>
            <a:r>
              <a:rPr lang="en-US" sz="24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Agency FB" pitchFamily="34" charset="0"/>
              </a:rPr>
              <a:t> </a:t>
            </a:r>
            <a:r>
              <a:rPr lang="en-US" sz="2400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Agency FB" pitchFamily="34" charset="0"/>
              </a:rPr>
              <a:t>di</a:t>
            </a:r>
            <a:r>
              <a:rPr lang="en-US" sz="24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Agency FB" pitchFamily="34" charset="0"/>
              </a:rPr>
              <a:t>  </a:t>
            </a:r>
            <a:r>
              <a:rPr lang="en-US" sz="2400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Agency FB" pitchFamily="34" charset="0"/>
              </a:rPr>
              <a:t>masa</a:t>
            </a:r>
            <a:r>
              <a:rPr lang="en-US" sz="24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Agency FB" pitchFamily="34" charset="0"/>
              </a:rPr>
              <a:t> </a:t>
            </a:r>
            <a:r>
              <a:rPr lang="en-US" sz="2400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Agency FB" pitchFamily="34" charset="0"/>
              </a:rPr>
              <a:t>datang.Peralatan</a:t>
            </a:r>
            <a:r>
              <a:rPr lang="en-US" sz="24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Agency FB" pitchFamily="34" charset="0"/>
              </a:rPr>
              <a:t> </a:t>
            </a:r>
            <a:r>
              <a:rPr lang="en-US" sz="2400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Agency FB" pitchFamily="34" charset="0"/>
              </a:rPr>
              <a:t>peramalan</a:t>
            </a:r>
            <a:r>
              <a:rPr lang="en-US" sz="24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Agency FB" pitchFamily="34" charset="0"/>
              </a:rPr>
              <a:t> yang </a:t>
            </a:r>
            <a:r>
              <a:rPr lang="en-US" sz="2400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Agency FB" pitchFamily="34" charset="0"/>
              </a:rPr>
              <a:t>berguna</a:t>
            </a:r>
            <a:r>
              <a:rPr lang="en-US" sz="24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Agency FB" pitchFamily="34" charset="0"/>
              </a:rPr>
              <a:t> </a:t>
            </a:r>
            <a:r>
              <a:rPr lang="en-US" sz="2400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Agency FB" pitchFamily="34" charset="0"/>
              </a:rPr>
              <a:t>bila</a:t>
            </a:r>
            <a:r>
              <a:rPr lang="en-US" sz="24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Agency FB" pitchFamily="34" charset="0"/>
              </a:rPr>
              <a:t> </a:t>
            </a:r>
            <a:r>
              <a:rPr lang="en-US" sz="2400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Agency FB" pitchFamily="34" charset="0"/>
              </a:rPr>
              <a:t>ada</a:t>
            </a:r>
            <a:r>
              <a:rPr lang="en-US" sz="24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Agency FB" pitchFamily="34" charset="0"/>
              </a:rPr>
              <a:t> </a:t>
            </a:r>
            <a:r>
              <a:rPr lang="en-US" sz="2400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Agency FB" pitchFamily="34" charset="0"/>
              </a:rPr>
              <a:t>kekurangan</a:t>
            </a:r>
            <a:r>
              <a:rPr lang="en-US" sz="24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Agency FB" pitchFamily="34" charset="0"/>
              </a:rPr>
              <a:t> data </a:t>
            </a:r>
            <a:r>
              <a:rPr lang="en-US" sz="2400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Agency FB" pitchFamily="34" charset="0"/>
              </a:rPr>
              <a:t>historik</a:t>
            </a:r>
            <a:r>
              <a:rPr lang="en-US" sz="24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Agency FB" pitchFamily="34" charset="0"/>
              </a:rPr>
              <a:t>/data </a:t>
            </a:r>
            <a:r>
              <a:rPr lang="en-US" sz="2400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Agency FB" pitchFamily="34" charset="0"/>
              </a:rPr>
              <a:t>tak</a:t>
            </a:r>
            <a:r>
              <a:rPr lang="en-US" sz="24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Agency FB" pitchFamily="34" charset="0"/>
              </a:rPr>
              <a:t> </a:t>
            </a:r>
            <a:r>
              <a:rPr lang="en-US" sz="2400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Agency FB" pitchFamily="34" charset="0"/>
              </a:rPr>
              <a:t>reliabel</a:t>
            </a:r>
            <a:r>
              <a:rPr lang="en-US" sz="24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Agency FB" pitchFamily="34" charset="0"/>
              </a:rPr>
              <a:t>. </a:t>
            </a:r>
            <a:r>
              <a:rPr lang="en-US" sz="2400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Agency FB" pitchFamily="34" charset="0"/>
              </a:rPr>
              <a:t>Digunakan</a:t>
            </a:r>
            <a:r>
              <a:rPr lang="en-US" sz="24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Agency FB" pitchFamily="34" charset="0"/>
              </a:rPr>
              <a:t> </a:t>
            </a:r>
            <a:r>
              <a:rPr lang="en-US" sz="2400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Agency FB" pitchFamily="34" charset="0"/>
              </a:rPr>
              <a:t>untuk</a:t>
            </a:r>
            <a:r>
              <a:rPr lang="en-US" sz="24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Agency FB" pitchFamily="34" charset="0"/>
              </a:rPr>
              <a:t> </a:t>
            </a:r>
            <a:r>
              <a:rPr lang="en-US" sz="2400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Agency FB" pitchFamily="34" charset="0"/>
              </a:rPr>
              <a:t>meramal</a:t>
            </a:r>
            <a:r>
              <a:rPr lang="en-US" sz="24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Agency FB" pitchFamily="34" charset="0"/>
              </a:rPr>
              <a:t> </a:t>
            </a:r>
            <a:r>
              <a:rPr lang="en-US" sz="2400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Agency FB" pitchFamily="34" charset="0"/>
              </a:rPr>
              <a:t>permintaan</a:t>
            </a:r>
            <a:r>
              <a:rPr lang="en-US" sz="24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Agency FB" pitchFamily="34" charset="0"/>
              </a:rPr>
              <a:t> </a:t>
            </a:r>
            <a:r>
              <a:rPr lang="en-US" sz="2400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Agency FB" pitchFamily="34" charset="0"/>
              </a:rPr>
              <a:t>jangka</a:t>
            </a:r>
            <a:r>
              <a:rPr lang="en-US" sz="24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Agency FB" pitchFamily="34" charset="0"/>
              </a:rPr>
              <a:t> </a:t>
            </a:r>
            <a:r>
              <a:rPr lang="en-US" sz="2400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Agency FB" pitchFamily="34" charset="0"/>
              </a:rPr>
              <a:t>panjang</a:t>
            </a:r>
            <a:r>
              <a:rPr lang="en-US" sz="24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Agency FB" pitchFamily="34" charset="0"/>
              </a:rPr>
              <a:t> </a:t>
            </a:r>
            <a:r>
              <a:rPr lang="en-US" sz="2400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Agency FB" pitchFamily="34" charset="0"/>
              </a:rPr>
              <a:t>dan</a:t>
            </a:r>
            <a:r>
              <a:rPr lang="en-US" sz="24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Agency FB" pitchFamily="34" charset="0"/>
              </a:rPr>
              <a:t> </a:t>
            </a:r>
            <a:r>
              <a:rPr lang="en-US" sz="2400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Agency FB" pitchFamily="34" charset="0"/>
              </a:rPr>
              <a:t>penjualan</a:t>
            </a:r>
            <a:r>
              <a:rPr lang="en-US" sz="24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Agency FB" pitchFamily="34" charset="0"/>
              </a:rPr>
              <a:t> </a:t>
            </a:r>
            <a:r>
              <a:rPr lang="en-US" sz="2400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Agency FB" pitchFamily="34" charset="0"/>
              </a:rPr>
              <a:t>produk</a:t>
            </a:r>
            <a:r>
              <a:rPr lang="en-US" sz="24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Agency FB" pitchFamily="34" charset="0"/>
              </a:rPr>
              <a:t> </a:t>
            </a:r>
            <a:r>
              <a:rPr lang="en-US" sz="2400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Agency FB" pitchFamily="34" charset="0"/>
              </a:rPr>
              <a:t>baru</a:t>
            </a:r>
            <a:r>
              <a:rPr lang="en-US" sz="24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Agency FB" pitchFamily="34" charset="0"/>
              </a:rPr>
              <a:t>. </a:t>
            </a:r>
            <a:endParaRPr lang="en-US" sz="2800" dirty="0" smtClean="0">
              <a:solidFill>
                <a:schemeClr val="accent2">
                  <a:lumMod val="40000"/>
                  <a:lumOff val="60000"/>
                </a:schemeClr>
              </a:solidFill>
              <a:latin typeface="Agency FB" pitchFamily="34" charset="0"/>
            </a:endParaRPr>
          </a:p>
          <a:p>
            <a:pPr lvl="1">
              <a:spcBef>
                <a:spcPts val="0"/>
              </a:spcBef>
            </a:pPr>
            <a:r>
              <a:rPr lang="en-US" sz="2800" dirty="0" err="1" smtClean="0">
                <a:latin typeface="Agency FB" pitchFamily="34" charset="0"/>
              </a:rPr>
              <a:t>Tenaga</a:t>
            </a:r>
            <a:r>
              <a:rPr lang="en-US" sz="2800" dirty="0" smtClean="0">
                <a:latin typeface="Agency FB" pitchFamily="34" charset="0"/>
              </a:rPr>
              <a:t> </a:t>
            </a:r>
            <a:r>
              <a:rPr lang="en-US" sz="2800" dirty="0" err="1" smtClean="0">
                <a:latin typeface="Agency FB" pitchFamily="34" charset="0"/>
              </a:rPr>
              <a:t>Penjualan</a:t>
            </a:r>
            <a:r>
              <a:rPr lang="en-US" sz="2800" i="1" dirty="0" smtClean="0">
                <a:latin typeface="Agency FB" pitchFamily="34" charset="0"/>
              </a:rPr>
              <a:t>.</a:t>
            </a:r>
          </a:p>
          <a:p>
            <a:pPr lvl="1">
              <a:spcBef>
                <a:spcPts val="0"/>
              </a:spcBef>
              <a:buNone/>
            </a:pPr>
            <a:r>
              <a:rPr lang="en-US" sz="2800" dirty="0" smtClean="0">
                <a:latin typeface="Agency FB" pitchFamily="34" charset="0"/>
              </a:rPr>
              <a:t>	</a:t>
            </a:r>
            <a:r>
              <a:rPr lang="en-US" sz="2400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Agency FB" pitchFamily="34" charset="0"/>
              </a:rPr>
              <a:t>Tenaga</a:t>
            </a:r>
            <a:r>
              <a:rPr lang="en-US" sz="24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Agency FB" pitchFamily="34" charset="0"/>
              </a:rPr>
              <a:t> </a:t>
            </a:r>
            <a:r>
              <a:rPr lang="en-US" sz="2400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Agency FB" pitchFamily="34" charset="0"/>
              </a:rPr>
              <a:t>penjual</a:t>
            </a:r>
            <a:r>
              <a:rPr lang="en-US" sz="24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Agency FB" pitchFamily="34" charset="0"/>
              </a:rPr>
              <a:t> </a:t>
            </a:r>
            <a:r>
              <a:rPr lang="en-US" sz="2400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Agency FB" pitchFamily="34" charset="0"/>
              </a:rPr>
              <a:t>merupakan</a:t>
            </a:r>
            <a:r>
              <a:rPr lang="en-US" sz="24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Agency FB" pitchFamily="34" charset="0"/>
              </a:rPr>
              <a:t> </a:t>
            </a:r>
            <a:r>
              <a:rPr lang="en-US" sz="2400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Agency FB" pitchFamily="34" charset="0"/>
              </a:rPr>
              <a:t>sumbangan</a:t>
            </a:r>
            <a:r>
              <a:rPr lang="en-US" sz="24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Agency FB" pitchFamily="34" charset="0"/>
              </a:rPr>
              <a:t> </a:t>
            </a:r>
            <a:r>
              <a:rPr lang="en-US" sz="2400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Agency FB" pitchFamily="34" charset="0"/>
              </a:rPr>
              <a:t>informasi</a:t>
            </a:r>
            <a:r>
              <a:rPr lang="en-US" sz="24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Agency FB" pitchFamily="34" charset="0"/>
              </a:rPr>
              <a:t> yang </a:t>
            </a:r>
            <a:r>
              <a:rPr lang="en-US" sz="2400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Agency FB" pitchFamily="34" charset="0"/>
              </a:rPr>
              <a:t>baik</a:t>
            </a:r>
            <a:r>
              <a:rPr lang="en-US" sz="24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Agency FB" pitchFamily="34" charset="0"/>
              </a:rPr>
              <a:t> </a:t>
            </a:r>
            <a:r>
              <a:rPr lang="en-US" sz="2400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Agency FB" pitchFamily="34" charset="0"/>
              </a:rPr>
              <a:t>tentang</a:t>
            </a:r>
            <a:r>
              <a:rPr lang="en-US" sz="24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Agency FB" pitchFamily="34" charset="0"/>
              </a:rPr>
              <a:t> </a:t>
            </a:r>
            <a:r>
              <a:rPr lang="en-US" sz="2400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Agency FB" pitchFamily="34" charset="0"/>
              </a:rPr>
              <a:t>permintaan</a:t>
            </a:r>
            <a:r>
              <a:rPr lang="en-US" sz="24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Agency FB" pitchFamily="34" charset="0"/>
              </a:rPr>
              <a:t> </a:t>
            </a:r>
            <a:r>
              <a:rPr lang="en-US" sz="2400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Agency FB" pitchFamily="34" charset="0"/>
              </a:rPr>
              <a:t>konsumen</a:t>
            </a:r>
            <a:r>
              <a:rPr lang="en-US" sz="24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Agency FB" pitchFamily="34" charset="0"/>
              </a:rPr>
              <a:t>. </a:t>
            </a:r>
            <a:r>
              <a:rPr lang="en-US" sz="2400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Agency FB" pitchFamily="34" charset="0"/>
              </a:rPr>
              <a:t>Tiap</a:t>
            </a:r>
            <a:r>
              <a:rPr lang="en-US" sz="24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Agency FB" pitchFamily="34" charset="0"/>
              </a:rPr>
              <a:t> </a:t>
            </a:r>
            <a:r>
              <a:rPr lang="en-US" sz="2400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Agency FB" pitchFamily="34" charset="0"/>
              </a:rPr>
              <a:t>tenaga</a:t>
            </a:r>
            <a:r>
              <a:rPr lang="en-US" sz="24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Agency FB" pitchFamily="34" charset="0"/>
              </a:rPr>
              <a:t> </a:t>
            </a:r>
            <a:r>
              <a:rPr lang="en-US" sz="2400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Agency FB" pitchFamily="34" charset="0"/>
              </a:rPr>
              <a:t>penjual</a:t>
            </a:r>
            <a:r>
              <a:rPr lang="en-US" sz="24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Agency FB" pitchFamily="34" charset="0"/>
              </a:rPr>
              <a:t> </a:t>
            </a:r>
            <a:r>
              <a:rPr lang="en-US" sz="2400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Agency FB" pitchFamily="34" charset="0"/>
              </a:rPr>
              <a:t>meramalkan</a:t>
            </a:r>
            <a:r>
              <a:rPr lang="en-US" sz="24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Agency FB" pitchFamily="34" charset="0"/>
              </a:rPr>
              <a:t> </a:t>
            </a:r>
            <a:r>
              <a:rPr lang="en-US" sz="2400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Agency FB" pitchFamily="34" charset="0"/>
              </a:rPr>
              <a:t>tingkat</a:t>
            </a:r>
            <a:r>
              <a:rPr lang="en-US" sz="24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Agency FB" pitchFamily="34" charset="0"/>
              </a:rPr>
              <a:t> </a:t>
            </a:r>
            <a:r>
              <a:rPr lang="en-US" sz="2400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Agency FB" pitchFamily="34" charset="0"/>
              </a:rPr>
              <a:t>penjualan</a:t>
            </a:r>
            <a:r>
              <a:rPr lang="en-US" sz="24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Agency FB" pitchFamily="34" charset="0"/>
              </a:rPr>
              <a:t> </a:t>
            </a:r>
            <a:r>
              <a:rPr lang="en-US" sz="2400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Agency FB" pitchFamily="34" charset="0"/>
              </a:rPr>
              <a:t>di</a:t>
            </a:r>
            <a:r>
              <a:rPr lang="en-US" sz="24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Agency FB" pitchFamily="34" charset="0"/>
              </a:rPr>
              <a:t> </a:t>
            </a:r>
            <a:r>
              <a:rPr lang="en-US" sz="2400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Agency FB" pitchFamily="34" charset="0"/>
              </a:rPr>
              <a:t>daerah</a:t>
            </a:r>
            <a:r>
              <a:rPr lang="en-US" sz="24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Agency FB" pitchFamily="34" charset="0"/>
              </a:rPr>
              <a:t>, </a:t>
            </a:r>
            <a:r>
              <a:rPr lang="en-US" sz="2400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Agency FB" pitchFamily="34" charset="0"/>
              </a:rPr>
              <a:t>lalu</a:t>
            </a:r>
            <a:r>
              <a:rPr lang="en-US" sz="24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Agency FB" pitchFamily="34" charset="0"/>
              </a:rPr>
              <a:t> </a:t>
            </a:r>
            <a:r>
              <a:rPr lang="en-US" sz="2400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Agency FB" pitchFamily="34" charset="0"/>
              </a:rPr>
              <a:t>digabung</a:t>
            </a:r>
            <a:r>
              <a:rPr lang="en-US" sz="24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Agency FB" pitchFamily="34" charset="0"/>
              </a:rPr>
              <a:t> </a:t>
            </a:r>
            <a:r>
              <a:rPr lang="en-US" sz="2400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Agency FB" pitchFamily="34" charset="0"/>
              </a:rPr>
              <a:t>pada</a:t>
            </a:r>
            <a:r>
              <a:rPr lang="en-US" sz="24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Agency FB" pitchFamily="34" charset="0"/>
              </a:rPr>
              <a:t> </a:t>
            </a:r>
            <a:r>
              <a:rPr lang="en-US" sz="2400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Agency FB" pitchFamily="34" charset="0"/>
              </a:rPr>
              <a:t>tingkat</a:t>
            </a:r>
            <a:r>
              <a:rPr lang="en-US" sz="24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Agency FB" pitchFamily="34" charset="0"/>
              </a:rPr>
              <a:t> </a:t>
            </a:r>
            <a:r>
              <a:rPr lang="en-US" sz="2400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Agency FB" pitchFamily="34" charset="0"/>
              </a:rPr>
              <a:t>propinsi</a:t>
            </a:r>
            <a:r>
              <a:rPr lang="en-US" sz="24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Agency FB" pitchFamily="34" charset="0"/>
              </a:rPr>
              <a:t> </a:t>
            </a:r>
            <a:r>
              <a:rPr lang="en-US" sz="2400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Agency FB" pitchFamily="34" charset="0"/>
              </a:rPr>
              <a:t>kemudian</a:t>
            </a:r>
            <a:r>
              <a:rPr lang="en-US" sz="24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Agency FB" pitchFamily="34" charset="0"/>
              </a:rPr>
              <a:t> </a:t>
            </a:r>
            <a:r>
              <a:rPr lang="en-US" sz="2400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Agency FB" pitchFamily="34" charset="0"/>
              </a:rPr>
              <a:t>digabung</a:t>
            </a:r>
            <a:r>
              <a:rPr lang="en-US" sz="24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Agency FB" pitchFamily="34" charset="0"/>
              </a:rPr>
              <a:t> </a:t>
            </a:r>
            <a:r>
              <a:rPr lang="en-US" sz="2400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Agency FB" pitchFamily="34" charset="0"/>
              </a:rPr>
              <a:t>hingga</a:t>
            </a:r>
            <a:r>
              <a:rPr lang="en-US" sz="24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Agency FB" pitchFamily="34" charset="0"/>
              </a:rPr>
              <a:t> </a:t>
            </a:r>
            <a:r>
              <a:rPr lang="en-US" sz="2400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Agency FB" pitchFamily="34" charset="0"/>
              </a:rPr>
              <a:t>tingkat</a:t>
            </a:r>
            <a:r>
              <a:rPr lang="en-US" sz="24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Agency FB" pitchFamily="34" charset="0"/>
              </a:rPr>
              <a:t> </a:t>
            </a:r>
            <a:r>
              <a:rPr lang="en-US" sz="2400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Agency FB" pitchFamily="34" charset="0"/>
              </a:rPr>
              <a:t>nasional</a:t>
            </a:r>
            <a:r>
              <a:rPr lang="en-US" sz="24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Agency FB" pitchFamily="34" charset="0"/>
              </a:rPr>
              <a:t> </a:t>
            </a:r>
            <a:r>
              <a:rPr lang="en-US" sz="2400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Agency FB" pitchFamily="34" charset="0"/>
              </a:rPr>
              <a:t>untuk</a:t>
            </a:r>
            <a:r>
              <a:rPr lang="en-US" sz="24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Agency FB" pitchFamily="34" charset="0"/>
              </a:rPr>
              <a:t> </a:t>
            </a:r>
            <a:r>
              <a:rPr lang="en-US" sz="2400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Agency FB" pitchFamily="34" charset="0"/>
              </a:rPr>
              <a:t>mencapai</a:t>
            </a:r>
            <a:r>
              <a:rPr lang="en-US" sz="24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Agency FB" pitchFamily="34" charset="0"/>
              </a:rPr>
              <a:t> </a:t>
            </a:r>
            <a:r>
              <a:rPr lang="en-US" sz="2400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Agency FB" pitchFamily="34" charset="0"/>
              </a:rPr>
              <a:t>peramalan</a:t>
            </a:r>
            <a:r>
              <a:rPr lang="en-US" sz="24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Agency FB" pitchFamily="34" charset="0"/>
              </a:rPr>
              <a:t> </a:t>
            </a:r>
            <a:r>
              <a:rPr lang="en-US" sz="2400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Agency FB" pitchFamily="34" charset="0"/>
              </a:rPr>
              <a:t>menyeluruh</a:t>
            </a:r>
            <a:r>
              <a:rPr lang="en-US" sz="24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Agency FB" pitchFamily="34" charset="0"/>
              </a:rPr>
              <a:t>. </a:t>
            </a:r>
            <a:endParaRPr lang="en-US" sz="600" i="1" dirty="0" smtClean="0">
              <a:solidFill>
                <a:schemeClr val="accent2">
                  <a:lumMod val="40000"/>
                  <a:lumOff val="60000"/>
                </a:schemeClr>
              </a:solidFill>
              <a:latin typeface="Agency FB" pitchFamily="34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0"/>
            <a:ext cx="9144000" cy="990600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4000" smtClean="0">
                <a:solidFill>
                  <a:schemeClr val="bg1"/>
                </a:solidFill>
                <a:latin typeface="Agency FB" pitchFamily="34" charset="0"/>
              </a:rPr>
              <a:t>PENDEKATAN DALAM PERAMALAN PRODUKSI </a:t>
            </a:r>
            <a:endParaRPr lang="en-US" sz="4000" dirty="0">
              <a:solidFill>
                <a:schemeClr val="bg1"/>
              </a:solidFill>
              <a:latin typeface="Agency FB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58140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>
              <a:buNone/>
            </a:pPr>
            <a:endParaRPr lang="en-US" sz="400" i="1" dirty="0">
              <a:latin typeface="Agency FB" pitchFamily="34" charset="0"/>
            </a:endParaRPr>
          </a:p>
          <a:p>
            <a:r>
              <a:rPr lang="en-US" sz="2400" dirty="0" err="1" smtClean="0">
                <a:latin typeface="Agency FB" pitchFamily="34" charset="0"/>
              </a:rPr>
              <a:t>Metode</a:t>
            </a:r>
            <a:r>
              <a:rPr lang="en-US" sz="2400" dirty="0" smtClean="0">
                <a:latin typeface="Agency FB" pitchFamily="34" charset="0"/>
              </a:rPr>
              <a:t> </a:t>
            </a:r>
            <a:r>
              <a:rPr lang="en-US" sz="2400" dirty="0" err="1">
                <a:latin typeface="Agency FB" pitchFamily="34" charset="0"/>
              </a:rPr>
              <a:t>Kuantitatif</a:t>
            </a:r>
            <a:r>
              <a:rPr lang="en-US" sz="2400" dirty="0">
                <a:latin typeface="Agency FB" pitchFamily="34" charset="0"/>
              </a:rPr>
              <a:t> yang </a:t>
            </a:r>
            <a:r>
              <a:rPr lang="en-US" sz="2400" dirty="0" err="1">
                <a:latin typeface="Agency FB" pitchFamily="34" charset="0"/>
              </a:rPr>
              <a:t>sering</a:t>
            </a:r>
            <a:r>
              <a:rPr lang="en-US" sz="2400" dirty="0">
                <a:latin typeface="Agency FB" pitchFamily="34" charset="0"/>
              </a:rPr>
              <a:t> </a:t>
            </a:r>
            <a:r>
              <a:rPr lang="en-US" sz="2400" dirty="0" err="1">
                <a:latin typeface="Agency FB" pitchFamily="34" charset="0"/>
              </a:rPr>
              <a:t>disebut</a:t>
            </a:r>
            <a:r>
              <a:rPr lang="en-US" sz="2400" dirty="0">
                <a:latin typeface="Agency FB" pitchFamily="34" charset="0"/>
              </a:rPr>
              <a:t> time series/</a:t>
            </a:r>
            <a:r>
              <a:rPr lang="en-US" sz="2400" dirty="0" err="1">
                <a:latin typeface="Agency FB" pitchFamily="34" charset="0"/>
              </a:rPr>
              <a:t>runtun</a:t>
            </a:r>
            <a:r>
              <a:rPr lang="en-US" sz="2400" dirty="0">
                <a:latin typeface="Agency FB" pitchFamily="34" charset="0"/>
              </a:rPr>
              <a:t> </a:t>
            </a:r>
            <a:r>
              <a:rPr lang="en-US" sz="2400" dirty="0" err="1">
                <a:latin typeface="Agency FB" pitchFamily="34" charset="0"/>
              </a:rPr>
              <a:t>waktu</a:t>
            </a:r>
            <a:r>
              <a:rPr lang="en-US" sz="2400" dirty="0">
                <a:latin typeface="Agency FB" pitchFamily="34" charset="0"/>
              </a:rPr>
              <a:t> </a:t>
            </a:r>
            <a:r>
              <a:rPr lang="en-US" sz="2400" dirty="0" err="1">
                <a:latin typeface="Agency FB" pitchFamily="34" charset="0"/>
              </a:rPr>
              <a:t>merupakan</a:t>
            </a:r>
            <a:r>
              <a:rPr lang="en-US" sz="2400" dirty="0">
                <a:latin typeface="Agency FB" pitchFamily="34" charset="0"/>
              </a:rPr>
              <a:t> </a:t>
            </a:r>
            <a:r>
              <a:rPr lang="en-US" sz="2400" dirty="0" err="1">
                <a:latin typeface="Agency FB" pitchFamily="34" charset="0"/>
              </a:rPr>
              <a:t>suatu</a:t>
            </a:r>
            <a:r>
              <a:rPr lang="en-US" sz="2400" dirty="0">
                <a:latin typeface="Agency FB" pitchFamily="34" charset="0"/>
              </a:rPr>
              <a:t> </a:t>
            </a:r>
            <a:r>
              <a:rPr lang="en-US" sz="2400" dirty="0" err="1">
                <a:latin typeface="Agency FB" pitchFamily="34" charset="0"/>
              </a:rPr>
              <a:t>analisis</a:t>
            </a:r>
            <a:r>
              <a:rPr lang="en-US" sz="2400" dirty="0">
                <a:latin typeface="Agency FB" pitchFamily="34" charset="0"/>
              </a:rPr>
              <a:t> yang </a:t>
            </a:r>
            <a:r>
              <a:rPr lang="en-US" sz="2400" dirty="0" err="1">
                <a:latin typeface="Agency FB" pitchFamily="34" charset="0"/>
              </a:rPr>
              <a:t>mengambarkan</a:t>
            </a:r>
            <a:r>
              <a:rPr lang="en-US" sz="2400" dirty="0">
                <a:latin typeface="Agency FB" pitchFamily="34" charset="0"/>
              </a:rPr>
              <a:t> </a:t>
            </a:r>
            <a:r>
              <a:rPr lang="en-US" sz="2400" dirty="0" err="1">
                <a:latin typeface="Agency FB" pitchFamily="34" charset="0"/>
              </a:rPr>
              <a:t>pola</a:t>
            </a:r>
            <a:r>
              <a:rPr lang="en-US" sz="2400" dirty="0">
                <a:latin typeface="Agency FB" pitchFamily="34" charset="0"/>
              </a:rPr>
              <a:t> </a:t>
            </a:r>
            <a:r>
              <a:rPr lang="en-US" sz="2400" dirty="0" err="1">
                <a:latin typeface="Agency FB" pitchFamily="34" charset="0"/>
              </a:rPr>
              <a:t>perkembangan</a:t>
            </a:r>
            <a:r>
              <a:rPr lang="en-US" sz="2400" dirty="0">
                <a:latin typeface="Agency FB" pitchFamily="34" charset="0"/>
              </a:rPr>
              <a:t> </a:t>
            </a:r>
            <a:r>
              <a:rPr lang="en-US" sz="2400" dirty="0" err="1">
                <a:latin typeface="Agency FB" pitchFamily="34" charset="0"/>
              </a:rPr>
              <a:t>produksi</a:t>
            </a:r>
            <a:r>
              <a:rPr lang="en-US" sz="2400" dirty="0">
                <a:latin typeface="Agency FB" pitchFamily="34" charset="0"/>
              </a:rPr>
              <a:t>/</a:t>
            </a:r>
            <a:r>
              <a:rPr lang="en-US" sz="2400" dirty="0" err="1">
                <a:latin typeface="Agency FB" pitchFamily="34" charset="0"/>
              </a:rPr>
              <a:t>penjualan</a:t>
            </a:r>
            <a:r>
              <a:rPr lang="en-US" sz="2400" dirty="0">
                <a:latin typeface="Agency FB" pitchFamily="34" charset="0"/>
              </a:rPr>
              <a:t> </a:t>
            </a:r>
            <a:r>
              <a:rPr lang="en-US" sz="2400" dirty="0" err="1">
                <a:latin typeface="Agency FB" pitchFamily="34" charset="0"/>
              </a:rPr>
              <a:t>pada</a:t>
            </a:r>
            <a:r>
              <a:rPr lang="en-US" sz="2400" dirty="0">
                <a:latin typeface="Agency FB" pitchFamily="34" charset="0"/>
              </a:rPr>
              <a:t> </a:t>
            </a:r>
            <a:r>
              <a:rPr lang="en-US" sz="2400" dirty="0" err="1">
                <a:latin typeface="Agency FB" pitchFamily="34" charset="0"/>
              </a:rPr>
              <a:t>pada</a:t>
            </a:r>
            <a:r>
              <a:rPr lang="en-US" sz="2400" dirty="0">
                <a:latin typeface="Agency FB" pitchFamily="34" charset="0"/>
              </a:rPr>
              <a:t> </a:t>
            </a:r>
            <a:r>
              <a:rPr lang="en-US" sz="2400" dirty="0" err="1">
                <a:latin typeface="Agency FB" pitchFamily="34" charset="0"/>
              </a:rPr>
              <a:t>runtun</a:t>
            </a:r>
            <a:r>
              <a:rPr lang="en-US" sz="2400" dirty="0">
                <a:latin typeface="Agency FB" pitchFamily="34" charset="0"/>
              </a:rPr>
              <a:t> </a:t>
            </a:r>
            <a:r>
              <a:rPr lang="en-US" sz="2400" dirty="0" err="1">
                <a:latin typeface="Agency FB" pitchFamily="34" charset="0"/>
              </a:rPr>
              <a:t>waktu</a:t>
            </a:r>
            <a:r>
              <a:rPr lang="en-US" sz="2400" dirty="0">
                <a:latin typeface="Agency FB" pitchFamily="34" charset="0"/>
              </a:rPr>
              <a:t> yang </a:t>
            </a:r>
            <a:r>
              <a:rPr lang="en-US" sz="2400" dirty="0" err="1">
                <a:latin typeface="Agency FB" pitchFamily="34" charset="0"/>
              </a:rPr>
              <a:t>telah</a:t>
            </a:r>
            <a:r>
              <a:rPr lang="en-US" sz="2400" dirty="0">
                <a:latin typeface="Agency FB" pitchFamily="34" charset="0"/>
              </a:rPr>
              <a:t> </a:t>
            </a:r>
            <a:r>
              <a:rPr lang="en-US" sz="2400" dirty="0" err="1">
                <a:latin typeface="Agency FB" pitchFamily="34" charset="0"/>
              </a:rPr>
              <a:t>lewat</a:t>
            </a:r>
            <a:r>
              <a:rPr lang="en-US" sz="2400" dirty="0">
                <a:latin typeface="Agency FB" pitchFamily="34" charset="0"/>
              </a:rPr>
              <a:t> </a:t>
            </a:r>
            <a:r>
              <a:rPr lang="en-US" sz="2400" dirty="0" err="1">
                <a:latin typeface="Agency FB" pitchFamily="34" charset="0"/>
              </a:rPr>
              <a:t>untuk</a:t>
            </a:r>
            <a:r>
              <a:rPr lang="en-US" sz="2400" dirty="0">
                <a:latin typeface="Agency FB" pitchFamily="34" charset="0"/>
              </a:rPr>
              <a:t> </a:t>
            </a:r>
            <a:r>
              <a:rPr lang="en-US" sz="2400" dirty="0" err="1">
                <a:latin typeface="Agency FB" pitchFamily="34" charset="0"/>
              </a:rPr>
              <a:t>dapat</a:t>
            </a:r>
            <a:r>
              <a:rPr lang="en-US" sz="2400" dirty="0">
                <a:latin typeface="Agency FB" pitchFamily="34" charset="0"/>
              </a:rPr>
              <a:t> </a:t>
            </a:r>
            <a:r>
              <a:rPr lang="en-US" sz="2400" dirty="0" err="1">
                <a:latin typeface="Agency FB" pitchFamily="34" charset="0"/>
              </a:rPr>
              <a:t>memperoleh</a:t>
            </a:r>
            <a:r>
              <a:rPr lang="en-US" sz="2400" dirty="0">
                <a:latin typeface="Agency FB" pitchFamily="34" charset="0"/>
              </a:rPr>
              <a:t> </a:t>
            </a:r>
            <a:r>
              <a:rPr lang="en-US" sz="2400" dirty="0" err="1">
                <a:latin typeface="Agency FB" pitchFamily="34" charset="0"/>
              </a:rPr>
              <a:t>besar</a:t>
            </a:r>
            <a:r>
              <a:rPr lang="en-US" sz="2400" dirty="0">
                <a:latin typeface="Agency FB" pitchFamily="34" charset="0"/>
              </a:rPr>
              <a:t> </a:t>
            </a:r>
            <a:r>
              <a:rPr lang="en-US" sz="2400" dirty="0" err="1">
                <a:latin typeface="Agency FB" pitchFamily="34" charset="0"/>
              </a:rPr>
              <a:t>kecilnya</a:t>
            </a:r>
            <a:r>
              <a:rPr lang="en-US" sz="2400" dirty="0">
                <a:latin typeface="Agency FB" pitchFamily="34" charset="0"/>
              </a:rPr>
              <a:t> </a:t>
            </a:r>
            <a:r>
              <a:rPr lang="en-US" sz="2400" dirty="0" err="1">
                <a:latin typeface="Agency FB" pitchFamily="34" charset="0"/>
              </a:rPr>
              <a:t>tingkat</a:t>
            </a:r>
            <a:r>
              <a:rPr lang="en-US" sz="2400" dirty="0">
                <a:latin typeface="Agency FB" pitchFamily="34" charset="0"/>
              </a:rPr>
              <a:t> </a:t>
            </a:r>
            <a:r>
              <a:rPr lang="en-US" sz="2400" dirty="0" err="1">
                <a:latin typeface="Agency FB" pitchFamily="34" charset="0"/>
              </a:rPr>
              <a:t>perkembangan</a:t>
            </a:r>
            <a:r>
              <a:rPr lang="en-US" sz="2400" dirty="0">
                <a:latin typeface="Agency FB" pitchFamily="34" charset="0"/>
              </a:rPr>
              <a:t> </a:t>
            </a:r>
            <a:r>
              <a:rPr lang="en-US" sz="2400" dirty="0" err="1">
                <a:latin typeface="Agency FB" pitchFamily="34" charset="0"/>
              </a:rPr>
              <a:t>penjualan</a:t>
            </a:r>
            <a:r>
              <a:rPr lang="en-US" sz="2400" dirty="0">
                <a:latin typeface="Agency FB" pitchFamily="34" charset="0"/>
              </a:rPr>
              <a:t>/</a:t>
            </a:r>
            <a:r>
              <a:rPr lang="en-US" sz="2400" dirty="0" err="1">
                <a:latin typeface="Agency FB" pitchFamily="34" charset="0"/>
              </a:rPr>
              <a:t>produksi</a:t>
            </a:r>
            <a:r>
              <a:rPr lang="en-US" sz="2400" dirty="0">
                <a:latin typeface="Agency FB" pitchFamily="34" charset="0"/>
              </a:rPr>
              <a:t> </a:t>
            </a:r>
            <a:r>
              <a:rPr lang="en-US" sz="2400" dirty="0" err="1">
                <a:latin typeface="Agency FB" pitchFamily="34" charset="0"/>
              </a:rPr>
              <a:t>tahunan</a:t>
            </a:r>
            <a:r>
              <a:rPr lang="en-US" sz="2400" dirty="0">
                <a:latin typeface="Agency FB" pitchFamily="34" charset="0"/>
              </a:rPr>
              <a:t>. </a:t>
            </a:r>
            <a:r>
              <a:rPr lang="en-US" sz="2400" dirty="0" err="1">
                <a:latin typeface="Agency FB" pitchFamily="34" charset="0"/>
              </a:rPr>
              <a:t>Metode</a:t>
            </a:r>
            <a:r>
              <a:rPr lang="en-US" sz="2400" dirty="0">
                <a:latin typeface="Agency FB" pitchFamily="34" charset="0"/>
              </a:rPr>
              <a:t> </a:t>
            </a:r>
            <a:r>
              <a:rPr lang="en-US" sz="2400" dirty="0" err="1">
                <a:latin typeface="Agency FB" pitchFamily="34" charset="0"/>
              </a:rPr>
              <a:t>kuantitatif</a:t>
            </a:r>
            <a:r>
              <a:rPr lang="en-US" sz="2400" dirty="0">
                <a:latin typeface="Agency FB" pitchFamily="34" charset="0"/>
              </a:rPr>
              <a:t> </a:t>
            </a:r>
            <a:r>
              <a:rPr lang="en-US" sz="2400" dirty="0" err="1">
                <a:latin typeface="Agency FB" pitchFamily="34" charset="0"/>
              </a:rPr>
              <a:t>dapat</a:t>
            </a:r>
            <a:r>
              <a:rPr lang="en-US" sz="2400" dirty="0">
                <a:latin typeface="Agency FB" pitchFamily="34" charset="0"/>
              </a:rPr>
              <a:t> </a:t>
            </a:r>
            <a:r>
              <a:rPr lang="en-US" sz="2400" dirty="0" err="1">
                <a:latin typeface="Agency FB" pitchFamily="34" charset="0"/>
              </a:rPr>
              <a:t>diterapkan</a:t>
            </a:r>
            <a:r>
              <a:rPr lang="en-US" sz="2400" dirty="0">
                <a:latin typeface="Agency FB" pitchFamily="34" charset="0"/>
              </a:rPr>
              <a:t> </a:t>
            </a:r>
            <a:r>
              <a:rPr lang="en-US" sz="2400" dirty="0" err="1">
                <a:latin typeface="Agency FB" pitchFamily="34" charset="0"/>
              </a:rPr>
              <a:t>apabila</a:t>
            </a:r>
            <a:r>
              <a:rPr lang="en-US" sz="2400" dirty="0">
                <a:latin typeface="Agency FB" pitchFamily="34" charset="0"/>
              </a:rPr>
              <a:t> : </a:t>
            </a:r>
            <a:endParaRPr lang="en-US" sz="2400" dirty="0" smtClean="0">
              <a:latin typeface="Agency FB" pitchFamily="34" charset="0"/>
            </a:endParaRPr>
          </a:p>
          <a:p>
            <a:pPr lvl="1"/>
            <a:r>
              <a:rPr lang="en-US" sz="2000" dirty="0" smtClean="0">
                <a:latin typeface="Agency FB" pitchFamily="34" charset="0"/>
              </a:rPr>
              <a:t>T</a:t>
            </a:r>
            <a:r>
              <a:rPr lang="it-IT" sz="2000" dirty="0" smtClean="0">
                <a:latin typeface="Agency FB" pitchFamily="34" charset="0"/>
              </a:rPr>
              <a:t>ersedia </a:t>
            </a:r>
            <a:r>
              <a:rPr lang="it-IT" sz="2000" dirty="0">
                <a:latin typeface="Agency FB" pitchFamily="34" charset="0"/>
              </a:rPr>
              <a:t>data &amp; Informasi Masa Lalu </a:t>
            </a:r>
            <a:endParaRPr lang="it-IT" sz="2000" dirty="0" smtClean="0">
              <a:latin typeface="Agency FB" pitchFamily="34" charset="0"/>
            </a:endParaRPr>
          </a:p>
          <a:p>
            <a:pPr lvl="1"/>
            <a:r>
              <a:rPr lang="sv-SE" sz="2000" dirty="0" smtClean="0">
                <a:latin typeface="Agency FB" pitchFamily="34" charset="0"/>
              </a:rPr>
              <a:t>Data </a:t>
            </a:r>
            <a:r>
              <a:rPr lang="sv-SE" sz="2000" dirty="0">
                <a:latin typeface="Agency FB" pitchFamily="34" charset="0"/>
              </a:rPr>
              <a:t>&amp; Informasi tersebut dapat dikuantitafkan dlm bentuk Numerik </a:t>
            </a:r>
          </a:p>
          <a:p>
            <a:pPr lvl="1"/>
            <a:r>
              <a:rPr lang="en-US" sz="2000" dirty="0" err="1" smtClean="0">
                <a:latin typeface="Agency FB" pitchFamily="34" charset="0"/>
              </a:rPr>
              <a:t>Diasumsikan</a:t>
            </a:r>
            <a:r>
              <a:rPr lang="en-US" sz="2000" dirty="0" smtClean="0">
                <a:latin typeface="Agency FB" pitchFamily="34" charset="0"/>
              </a:rPr>
              <a:t> </a:t>
            </a:r>
            <a:r>
              <a:rPr lang="en-US" sz="2000" dirty="0" err="1">
                <a:latin typeface="Agency FB" pitchFamily="34" charset="0"/>
              </a:rPr>
              <a:t>beberapa</a:t>
            </a:r>
            <a:r>
              <a:rPr lang="en-US" sz="2000" dirty="0">
                <a:latin typeface="Agency FB" pitchFamily="34" charset="0"/>
              </a:rPr>
              <a:t> </a:t>
            </a:r>
            <a:r>
              <a:rPr lang="en-US" sz="2000" dirty="0" err="1">
                <a:latin typeface="Agency FB" pitchFamily="34" charset="0"/>
              </a:rPr>
              <a:t>aspek</a:t>
            </a:r>
            <a:r>
              <a:rPr lang="en-US" sz="2000" dirty="0">
                <a:latin typeface="Agency FB" pitchFamily="34" charset="0"/>
              </a:rPr>
              <a:t> </a:t>
            </a:r>
            <a:r>
              <a:rPr lang="en-US" sz="2000" dirty="0" err="1">
                <a:latin typeface="Agency FB" pitchFamily="34" charset="0"/>
              </a:rPr>
              <a:t>masa</a:t>
            </a:r>
            <a:r>
              <a:rPr lang="en-US" sz="2000" dirty="0">
                <a:latin typeface="Agency FB" pitchFamily="34" charset="0"/>
              </a:rPr>
              <a:t> </a:t>
            </a:r>
            <a:r>
              <a:rPr lang="en-US" sz="2000" dirty="0" err="1">
                <a:latin typeface="Agency FB" pitchFamily="34" charset="0"/>
              </a:rPr>
              <a:t>lala</a:t>
            </a:r>
            <a:r>
              <a:rPr lang="en-US" sz="2000" dirty="0">
                <a:latin typeface="Agency FB" pitchFamily="34" charset="0"/>
              </a:rPr>
              <a:t> </a:t>
            </a:r>
            <a:r>
              <a:rPr lang="en-US" sz="2000" dirty="0" err="1">
                <a:latin typeface="Agency FB" pitchFamily="34" charset="0"/>
              </a:rPr>
              <a:t>akan</a:t>
            </a:r>
            <a:r>
              <a:rPr lang="en-US" sz="2000" dirty="0">
                <a:latin typeface="Agency FB" pitchFamily="34" charset="0"/>
              </a:rPr>
              <a:t> </a:t>
            </a:r>
            <a:r>
              <a:rPr lang="en-US" sz="2000" dirty="0" err="1">
                <a:latin typeface="Agency FB" pitchFamily="34" charset="0"/>
              </a:rPr>
              <a:t>terus</a:t>
            </a:r>
            <a:r>
              <a:rPr lang="en-US" sz="2000" dirty="0">
                <a:latin typeface="Agency FB" pitchFamily="34" charset="0"/>
              </a:rPr>
              <a:t> </a:t>
            </a:r>
            <a:r>
              <a:rPr lang="en-US" sz="2000" dirty="0" err="1">
                <a:latin typeface="Agency FB" pitchFamily="34" charset="0"/>
              </a:rPr>
              <a:t>berlanjt</a:t>
            </a:r>
            <a:r>
              <a:rPr lang="en-US" sz="2000" dirty="0">
                <a:latin typeface="Agency FB" pitchFamily="34" charset="0"/>
              </a:rPr>
              <a:t> </a:t>
            </a:r>
            <a:r>
              <a:rPr lang="en-US" sz="2000" dirty="0" err="1">
                <a:latin typeface="Agency FB" pitchFamily="34" charset="0"/>
              </a:rPr>
              <a:t>dimasa</a:t>
            </a:r>
            <a:r>
              <a:rPr lang="en-US" sz="2000" dirty="0">
                <a:latin typeface="Agency FB" pitchFamily="34" charset="0"/>
              </a:rPr>
              <a:t> </a:t>
            </a:r>
            <a:r>
              <a:rPr lang="en-US" sz="2000" dirty="0" err="1">
                <a:latin typeface="Agency FB" pitchFamily="34" charset="0"/>
              </a:rPr>
              <a:t>datang</a:t>
            </a:r>
            <a:r>
              <a:rPr lang="en-US" sz="2000" dirty="0">
                <a:latin typeface="Agency FB" pitchFamily="34" charset="0"/>
              </a:rPr>
              <a:t>. 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0" y="0"/>
            <a:ext cx="9144000" cy="990600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4000" smtClean="0">
                <a:solidFill>
                  <a:schemeClr val="bg1"/>
                </a:solidFill>
                <a:latin typeface="Agency FB" pitchFamily="34" charset="0"/>
              </a:rPr>
              <a:t>PENDEKATAN DALAM PERAMALAN PRODUKSI </a:t>
            </a:r>
            <a:endParaRPr lang="en-US" sz="4000" dirty="0">
              <a:solidFill>
                <a:schemeClr val="bg1"/>
              </a:solidFill>
              <a:latin typeface="Agency FB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3581400"/>
            <a:ext cx="83058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  <a:solidFill>
            <a:schemeClr val="tx2">
              <a:lumMod val="50000"/>
            </a:schemeClr>
          </a:solidFill>
        </p:spPr>
        <p:txBody>
          <a:bodyPr>
            <a:normAutofit/>
          </a:bodyPr>
          <a:lstStyle/>
          <a:p>
            <a:pPr algn="r"/>
            <a:r>
              <a:rPr lang="en-US" dirty="0" smtClean="0">
                <a:solidFill>
                  <a:schemeClr val="bg1"/>
                </a:solidFill>
                <a:latin typeface="Agency FB" pitchFamily="34" charset="0"/>
              </a:rPr>
              <a:t>Time Series</a:t>
            </a:r>
            <a:endParaRPr lang="en-US" dirty="0">
              <a:solidFill>
                <a:schemeClr val="bg1"/>
              </a:solidFill>
              <a:latin typeface="Agency FB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236220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it-IT" sz="2400" dirty="0" smtClean="0">
                <a:latin typeface="Agency FB" pitchFamily="34" charset="0"/>
              </a:rPr>
              <a:t>Pola data dari serangkaian waktu: </a:t>
            </a:r>
            <a:endParaRPr lang="en-US" sz="2400" dirty="0" smtClean="0">
              <a:latin typeface="Agency FB" pitchFamily="34" charset="0"/>
            </a:endParaRPr>
          </a:p>
          <a:p>
            <a:r>
              <a:rPr lang="en-US" sz="2400" dirty="0" err="1" smtClean="0">
                <a:latin typeface="Agency FB" pitchFamily="34" charset="0"/>
              </a:rPr>
              <a:t>Konstan</a:t>
            </a:r>
            <a:endParaRPr lang="en-US" sz="2400" dirty="0" smtClean="0">
              <a:latin typeface="Agency FB" pitchFamily="34" charset="0"/>
            </a:endParaRPr>
          </a:p>
          <a:p>
            <a:r>
              <a:rPr lang="en-US" sz="2400" dirty="0" err="1" smtClean="0">
                <a:latin typeface="Agency FB" pitchFamily="34" charset="0"/>
              </a:rPr>
              <a:t>kecendrungan</a:t>
            </a:r>
            <a:r>
              <a:rPr lang="en-US" sz="2400" dirty="0" smtClean="0">
                <a:latin typeface="Agency FB" pitchFamily="34" charset="0"/>
              </a:rPr>
              <a:t> (trend)</a:t>
            </a:r>
          </a:p>
          <a:p>
            <a:r>
              <a:rPr lang="en-US" sz="2400" dirty="0" err="1" smtClean="0">
                <a:latin typeface="Agency FB" pitchFamily="34" charset="0"/>
              </a:rPr>
              <a:t>musiman</a:t>
            </a:r>
            <a:r>
              <a:rPr lang="en-US" sz="2400" dirty="0" smtClean="0">
                <a:latin typeface="Agency FB" pitchFamily="34" charset="0"/>
              </a:rPr>
              <a:t> (seasonal)</a:t>
            </a:r>
          </a:p>
          <a:p>
            <a:r>
              <a:rPr lang="en-US" sz="2400" dirty="0" err="1" smtClean="0">
                <a:latin typeface="Agency FB" pitchFamily="34" charset="0"/>
              </a:rPr>
              <a:t>siklus</a:t>
            </a:r>
            <a:r>
              <a:rPr lang="en-US" sz="2400" dirty="0" smtClean="0">
                <a:latin typeface="Agency FB" pitchFamily="34" charset="0"/>
              </a:rPr>
              <a:t> (cyclical)</a:t>
            </a:r>
            <a:endParaRPr lang="en-US" sz="2400" dirty="0">
              <a:latin typeface="Agency FB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>
              <a:buNone/>
            </a:pPr>
            <a:r>
              <a:rPr lang="en-US" sz="2400" dirty="0" err="1" smtClean="0">
                <a:latin typeface="+mj-lt"/>
              </a:rPr>
              <a:t>Metode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dasar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dari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analisis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runtun</a:t>
            </a:r>
            <a:r>
              <a:rPr lang="en-US" sz="2400" dirty="0" smtClean="0">
                <a:latin typeface="+mj-lt"/>
              </a:rPr>
              <a:t>  </a:t>
            </a:r>
            <a:r>
              <a:rPr lang="en-US" sz="2400" dirty="0" err="1" smtClean="0">
                <a:latin typeface="+mj-lt"/>
              </a:rPr>
              <a:t>waktu</a:t>
            </a:r>
            <a:r>
              <a:rPr lang="en-US" sz="2400" dirty="0" smtClean="0">
                <a:latin typeface="+mj-lt"/>
              </a:rPr>
              <a:t>:</a:t>
            </a:r>
          </a:p>
          <a:p>
            <a:r>
              <a:rPr lang="en-US" sz="2400" dirty="0" smtClean="0">
                <a:latin typeface="+mj-lt"/>
              </a:rPr>
              <a:t>Rata-rata </a:t>
            </a:r>
            <a:r>
              <a:rPr lang="en-US" sz="2400" dirty="0" err="1" smtClean="0">
                <a:latin typeface="+mj-lt"/>
              </a:rPr>
              <a:t>bergerak</a:t>
            </a:r>
            <a:endParaRPr lang="en-US" sz="2400" dirty="0" smtClean="0">
              <a:latin typeface="+mj-lt"/>
            </a:endParaRPr>
          </a:p>
          <a:p>
            <a:r>
              <a:rPr lang="en-US" sz="2400" dirty="0" smtClean="0">
                <a:latin typeface="+mj-lt"/>
              </a:rPr>
              <a:t>Rata-rata   </a:t>
            </a:r>
            <a:r>
              <a:rPr lang="en-US" sz="2400" dirty="0" err="1" smtClean="0">
                <a:latin typeface="+mj-lt"/>
              </a:rPr>
              <a:t>bergerak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tertimbang</a:t>
            </a:r>
            <a:endParaRPr lang="en-US" sz="2400" dirty="0" smtClean="0">
              <a:latin typeface="+mj-lt"/>
            </a:endParaRPr>
          </a:p>
          <a:p>
            <a:r>
              <a:rPr lang="en-US" sz="2400" dirty="0" err="1" smtClean="0">
                <a:latin typeface="+mj-lt"/>
              </a:rPr>
              <a:t>Eksponensial</a:t>
            </a:r>
            <a:r>
              <a:rPr lang="en-US" sz="2400" dirty="0" smtClean="0">
                <a:latin typeface="+mj-lt"/>
              </a:rPr>
              <a:t> Smoothing ( </a:t>
            </a:r>
            <a:r>
              <a:rPr lang="en-US" sz="2400" dirty="0" err="1" smtClean="0">
                <a:latin typeface="+mj-lt"/>
              </a:rPr>
              <a:t>Pemulusan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eksponensial</a:t>
            </a:r>
            <a:r>
              <a:rPr lang="en-US" sz="2400" dirty="0" smtClean="0">
                <a:latin typeface="+mj-lt"/>
              </a:rPr>
              <a:t>)</a:t>
            </a:r>
          </a:p>
          <a:p>
            <a:pPr lvl="1"/>
            <a:r>
              <a:rPr lang="en-US" sz="1800" dirty="0" err="1" smtClean="0">
                <a:latin typeface="+mj-lt"/>
              </a:rPr>
              <a:t>Eksponensial</a:t>
            </a:r>
            <a:r>
              <a:rPr lang="en-US" sz="1800" dirty="0" smtClean="0">
                <a:latin typeface="+mj-lt"/>
              </a:rPr>
              <a:t> Smoothing ( </a:t>
            </a:r>
            <a:r>
              <a:rPr lang="en-US" sz="1800" dirty="0" err="1" smtClean="0">
                <a:latin typeface="+mj-lt"/>
              </a:rPr>
              <a:t>Pemulusan</a:t>
            </a:r>
            <a:r>
              <a:rPr lang="en-US" sz="1800" dirty="0" smtClean="0">
                <a:latin typeface="+mj-lt"/>
              </a:rPr>
              <a:t> </a:t>
            </a:r>
            <a:r>
              <a:rPr lang="en-US" sz="1800" dirty="0" err="1" smtClean="0">
                <a:latin typeface="+mj-lt"/>
              </a:rPr>
              <a:t>eksponensial</a:t>
            </a:r>
            <a:r>
              <a:rPr lang="en-US" sz="1800" dirty="0" smtClean="0">
                <a:latin typeface="+mj-lt"/>
              </a:rPr>
              <a:t>) </a:t>
            </a:r>
            <a:r>
              <a:rPr lang="en-US" sz="1800" dirty="0" err="1" smtClean="0">
                <a:latin typeface="+mj-lt"/>
              </a:rPr>
              <a:t>tunggal</a:t>
            </a:r>
            <a:endParaRPr lang="en-US" sz="1800" dirty="0" smtClean="0">
              <a:latin typeface="+mj-lt"/>
            </a:endParaRPr>
          </a:p>
          <a:p>
            <a:pPr lvl="1"/>
            <a:r>
              <a:rPr lang="en-US" sz="1800" dirty="0" err="1" smtClean="0">
                <a:latin typeface="+mj-lt"/>
              </a:rPr>
              <a:t>Eksponensial</a:t>
            </a:r>
            <a:r>
              <a:rPr lang="en-US" sz="1800" dirty="0" smtClean="0">
                <a:latin typeface="+mj-lt"/>
              </a:rPr>
              <a:t> Smoothing ( </a:t>
            </a:r>
            <a:r>
              <a:rPr lang="en-US" sz="1800" dirty="0" err="1" smtClean="0">
                <a:latin typeface="+mj-lt"/>
              </a:rPr>
              <a:t>Pemulusan</a:t>
            </a:r>
            <a:r>
              <a:rPr lang="en-US" sz="1800" dirty="0" smtClean="0">
                <a:latin typeface="+mj-lt"/>
              </a:rPr>
              <a:t> </a:t>
            </a:r>
            <a:r>
              <a:rPr lang="en-US" sz="1800" dirty="0" err="1" smtClean="0">
                <a:latin typeface="+mj-lt"/>
              </a:rPr>
              <a:t>eksponensial</a:t>
            </a:r>
            <a:r>
              <a:rPr lang="en-US" sz="1800" dirty="0" smtClean="0">
                <a:latin typeface="+mj-lt"/>
              </a:rPr>
              <a:t>) linier</a:t>
            </a:r>
          </a:p>
          <a:p>
            <a:r>
              <a:rPr lang="en-US" sz="2400" dirty="0" err="1">
                <a:latin typeface="+mj-lt"/>
              </a:rPr>
              <a:t>Teknik</a:t>
            </a:r>
            <a:r>
              <a:rPr lang="en-US" sz="2400" dirty="0">
                <a:latin typeface="+mj-lt"/>
              </a:rPr>
              <a:t> Seasonal </a:t>
            </a:r>
            <a:r>
              <a:rPr lang="en-US" sz="2400" dirty="0" smtClean="0">
                <a:latin typeface="+mj-lt"/>
              </a:rPr>
              <a:t>Index</a:t>
            </a:r>
          </a:p>
          <a:p>
            <a:pPr>
              <a:buNone/>
            </a:pPr>
            <a:r>
              <a:rPr lang="en-US" sz="2400" dirty="0" err="1" smtClean="0">
                <a:latin typeface="+mj-lt"/>
              </a:rPr>
              <a:t>Metode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kausal</a:t>
            </a:r>
            <a:endParaRPr lang="en-US" sz="2400" dirty="0" smtClean="0">
              <a:latin typeface="+mj-lt"/>
            </a:endParaRPr>
          </a:p>
          <a:p>
            <a:pPr lvl="1"/>
            <a:r>
              <a:rPr lang="en-US" sz="1800" dirty="0" err="1" smtClean="0">
                <a:latin typeface="+mj-lt"/>
              </a:rPr>
              <a:t>Analisa</a:t>
            </a:r>
            <a:r>
              <a:rPr lang="en-US" sz="1800" dirty="0" smtClean="0">
                <a:latin typeface="+mj-lt"/>
              </a:rPr>
              <a:t> </a:t>
            </a:r>
            <a:r>
              <a:rPr lang="en-US" sz="1800" dirty="0" err="1" smtClean="0">
                <a:latin typeface="+mj-lt"/>
              </a:rPr>
              <a:t>Regresi</a:t>
            </a:r>
            <a:endParaRPr lang="en-US" sz="1800" dirty="0" smtClean="0">
              <a:latin typeface="+mj-lt"/>
            </a:endParaRPr>
          </a:p>
          <a:p>
            <a:pPr lvl="1"/>
            <a:r>
              <a:rPr lang="en-US" sz="1800" dirty="0" err="1" smtClean="0">
                <a:latin typeface="+mj-lt"/>
              </a:rPr>
              <a:t>Analisa</a:t>
            </a:r>
            <a:r>
              <a:rPr lang="en-US" sz="1800" dirty="0" smtClean="0">
                <a:latin typeface="+mj-lt"/>
              </a:rPr>
              <a:t> </a:t>
            </a:r>
            <a:r>
              <a:rPr lang="en-US" sz="1800" dirty="0" err="1" smtClean="0">
                <a:latin typeface="+mj-lt"/>
              </a:rPr>
              <a:t>Korelasi</a:t>
            </a:r>
            <a:endParaRPr lang="en-US" sz="1800" dirty="0" smtClean="0">
              <a:latin typeface="+mj-lt"/>
            </a:endParaRPr>
          </a:p>
          <a:p>
            <a:pPr lvl="1"/>
            <a:r>
              <a:rPr lang="en-US" sz="1800" dirty="0" err="1" smtClean="0">
                <a:latin typeface="+mj-lt"/>
              </a:rPr>
              <a:t>Analisa</a:t>
            </a:r>
            <a:r>
              <a:rPr lang="en-US" sz="1800" dirty="0" smtClean="0">
                <a:latin typeface="+mj-lt"/>
              </a:rPr>
              <a:t> REGRESI </a:t>
            </a:r>
            <a:r>
              <a:rPr lang="en-US" sz="1800" dirty="0">
                <a:latin typeface="+mj-lt"/>
              </a:rPr>
              <a:t>LINIER BERGANDA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0"/>
            <a:ext cx="9144000" cy="838200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mtClean="0">
                <a:solidFill>
                  <a:schemeClr val="bg1"/>
                </a:solidFill>
                <a:latin typeface="Agency FB" pitchFamily="34" charset="0"/>
              </a:rPr>
              <a:t>Time Series</a:t>
            </a:r>
            <a:endParaRPr lang="en-US" dirty="0">
              <a:solidFill>
                <a:schemeClr val="bg1"/>
              </a:solidFill>
              <a:latin typeface="Agency FB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296</TotalTime>
  <Words>448</Words>
  <Application>Microsoft Office PowerPoint</Application>
  <PresentationFormat>On-screen Show (4:3)</PresentationFormat>
  <Paragraphs>118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PERAMALAN DAN PERENCANAAN PRODUKSI RZ Abdul Aziz IBI Darmajaya</vt:lpstr>
      <vt:lpstr>LATAR BELAKANG PERAMALAN</vt:lpstr>
      <vt:lpstr>PowerPoint Presentation</vt:lpstr>
      <vt:lpstr>Metode Peramalan</vt:lpstr>
      <vt:lpstr>PENDEKATAN DALAM PERAMALAN PRODUKSI </vt:lpstr>
      <vt:lpstr>PowerPoint Presentation</vt:lpstr>
      <vt:lpstr>PowerPoint Presentation</vt:lpstr>
      <vt:lpstr>Time Series</vt:lpstr>
      <vt:lpstr>PowerPoint Presentation</vt:lpstr>
      <vt:lpstr>PENGUKURAN KESALAHAN PERAMALAN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DARMAJAYA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PERAMALAN DAN PRODUKSI</dc:title>
  <dc:creator>RZ Abd Aziz</dc:creator>
  <cp:lastModifiedBy>abdurrahman</cp:lastModifiedBy>
  <cp:revision>3</cp:revision>
  <dcterms:created xsi:type="dcterms:W3CDTF">2010-03-19T04:53:26Z</dcterms:created>
  <dcterms:modified xsi:type="dcterms:W3CDTF">2013-09-12T04:23:42Z</dcterms:modified>
</cp:coreProperties>
</file>