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tLHV6LRvFOUxmi/isp3spQ==" hashData="vXMxvNTeqCV/V+9bU+kwaHJj3/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C9256-737E-4B95-BB76-E2013C61B93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DF88-807D-4BFD-9DAE-B44324C9BA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3200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1" algn="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PERSEDIAAN</a:t>
            </a:r>
            <a:b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INVENTORY</a:t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</a:b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Model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Persediaan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 (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Metode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 ABC,</a:t>
            </a:r>
            <a: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 Economic Order Quantity (EOQ), </a:t>
            </a:r>
            <a:b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</a:br>
            <a: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Production Order Quantity </a:t>
            </a:r>
            <a:r>
              <a:rPr lang="en-US" altLang="ja-JP" sz="2000" dirty="0" err="1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dan</a:t>
            </a:r>
            <a:r>
              <a:rPr lang="en-US" altLang="ja-JP" sz="20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 Quantity Discount)</a:t>
            </a:r>
            <a:r>
              <a:rPr lang="en-US" altLang="ja-JP" sz="2000" cap="small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/>
            </a:r>
            <a:br>
              <a:rPr lang="en-US" altLang="ja-JP" sz="2000" cap="small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/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</a:b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RZ Abdul Aziz</a:t>
            </a:r>
            <a:b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</a:b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IBI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Darmajaya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Tujuan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Pengendalian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124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Bodoni MT" pitchFamily="18" charset="0"/>
              </a:rPr>
              <a:t>Menjaga</a:t>
            </a:r>
            <a:r>
              <a:rPr lang="en-US" dirty="0" smtClean="0">
                <a:latin typeface="Bodoni MT" pitchFamily="18" charset="0"/>
              </a:rPr>
              <a:t> agar </a:t>
            </a:r>
            <a:r>
              <a:rPr lang="en-US" dirty="0" err="1" smtClean="0">
                <a:latin typeface="Bodoni MT" pitchFamily="18" charset="0"/>
              </a:rPr>
              <a:t>persediaan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selalu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ada</a:t>
            </a:r>
            <a:r>
              <a:rPr lang="en-US" dirty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sehingga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kegiatan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produksi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tidak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terhenti</a:t>
            </a:r>
            <a:endParaRPr lang="en-US" dirty="0">
              <a:latin typeface="Bodoni MT" pitchFamily="18" charset="0"/>
            </a:endParaRPr>
          </a:p>
          <a:p>
            <a:r>
              <a:rPr lang="en-US" dirty="0" err="1" smtClean="0">
                <a:latin typeface="Bodoni MT" pitchFamily="18" charset="0"/>
              </a:rPr>
              <a:t>Menjaga</a:t>
            </a:r>
            <a:r>
              <a:rPr lang="en-US" dirty="0" smtClean="0">
                <a:latin typeface="Bodoni MT" pitchFamily="18" charset="0"/>
              </a:rPr>
              <a:t> agar </a:t>
            </a:r>
            <a:r>
              <a:rPr lang="en-US" dirty="0" err="1" smtClean="0">
                <a:latin typeface="Bodoni MT" pitchFamily="18" charset="0"/>
              </a:rPr>
              <a:t>jumlah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persediaan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tidak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besar</a:t>
            </a:r>
            <a:r>
              <a:rPr lang="en-US" dirty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sehingga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biaya</a:t>
            </a:r>
            <a:r>
              <a:rPr lang="en-US" dirty="0" smtClean="0">
                <a:latin typeface="Bodoni MT" pitchFamily="18" charset="0"/>
              </a:rPr>
              <a:t> yang </a:t>
            </a:r>
            <a:r>
              <a:rPr lang="en-US" dirty="0" err="1" smtClean="0">
                <a:latin typeface="Bodoni MT" pitchFamily="18" charset="0"/>
              </a:rPr>
              <a:t>timbul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juga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tidak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besar</a:t>
            </a:r>
            <a:endParaRPr lang="en-US" dirty="0">
              <a:latin typeface="Bodoni MT" pitchFamily="18" charset="0"/>
            </a:endParaRPr>
          </a:p>
          <a:p>
            <a:r>
              <a:rPr lang="en-US" dirty="0" err="1" smtClean="0">
                <a:latin typeface="Bodoni MT" pitchFamily="18" charset="0"/>
              </a:rPr>
              <a:t>Menekan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biaya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pemesanan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906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Keuntungan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Pengendalian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Pengadaan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Penyimpanan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untuk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memenuhi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kebutuhan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dalam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kuantitas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kualitas</a:t>
            </a:r>
            <a:endParaRPr lang="en-US" dirty="0" smtClean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Memininumkan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penanaman</a:t>
            </a:r>
            <a:r>
              <a:rPr lang="en-US" dirty="0" smtClean="0">
                <a:latin typeface="Bodoni MT" pitchFamily="18" charset="0"/>
              </a:rPr>
              <a:t> modal </a:t>
            </a:r>
            <a:r>
              <a:rPr lang="en-US" dirty="0">
                <a:latin typeface="Bodoni MT" pitchFamily="18" charset="0"/>
              </a:rPr>
              <a:t>/ </a:t>
            </a:r>
            <a:r>
              <a:rPr lang="en-US" dirty="0" err="1" smtClean="0">
                <a:latin typeface="Bodoni MT" pitchFamily="18" charset="0"/>
              </a:rPr>
              <a:t>investasi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bahan</a:t>
            </a:r>
            <a:endParaRPr lang="en-US" dirty="0" smtClean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Terjaminnya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barang</a:t>
            </a:r>
            <a:r>
              <a:rPr lang="en-US" dirty="0" smtClean="0">
                <a:latin typeface="Bodoni MT" pitchFamily="18" charset="0"/>
              </a:rPr>
              <a:t> yang </a:t>
            </a:r>
            <a:r>
              <a:rPr lang="en-US" dirty="0" err="1" smtClean="0">
                <a:latin typeface="Bodoni MT" pitchFamily="18" charset="0"/>
              </a:rPr>
              <a:t>diterima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sesuai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dgn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spesifikasi</a:t>
            </a:r>
            <a:r>
              <a:rPr lang="en-US" dirty="0" smtClean="0">
                <a:latin typeface="Bodoni MT" pitchFamily="18" charset="0"/>
              </a:rPr>
              <a:t> purchase order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Terlindung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dari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pencurian</a:t>
            </a:r>
            <a:r>
              <a:rPr lang="en-US" dirty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kerusakan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kerusakan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mutu</a:t>
            </a:r>
            <a:endParaRPr lang="en-US" dirty="0" smtClean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Dapat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melayani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produksi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dengan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bahan-bahan</a:t>
            </a:r>
            <a:r>
              <a:rPr lang="en-US" dirty="0" smtClean="0">
                <a:latin typeface="Bodoni MT" pitchFamily="18" charset="0"/>
              </a:rPr>
              <a:t> yang </a:t>
            </a:r>
            <a:r>
              <a:rPr lang="en-US" dirty="0" err="1" smtClean="0">
                <a:latin typeface="Bodoni MT" pitchFamily="18" charset="0"/>
              </a:rPr>
              <a:t>dibutuhkan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pada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waktu</a:t>
            </a:r>
            <a:r>
              <a:rPr lang="en-US" dirty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tempat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serta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mencegah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penyalahgunaan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penyelewengan</a:t>
            </a:r>
            <a:endParaRPr lang="en-US" dirty="0" smtClean="0">
              <a:latin typeface="Bodoni M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odoni MT" pitchFamily="18" charset="0"/>
              </a:rPr>
              <a:t>Pencatatan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persediaan</a:t>
            </a:r>
            <a:r>
              <a:rPr lang="en-US" dirty="0" smtClean="0">
                <a:latin typeface="Bodoni MT" pitchFamily="18" charset="0"/>
              </a:rPr>
              <a:t> yang </a:t>
            </a:r>
            <a:r>
              <a:rPr lang="en-US" dirty="0" err="1" smtClean="0">
                <a:latin typeface="Bodoni MT" pitchFamily="18" charset="0"/>
              </a:rPr>
              <a:t>akurat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tentang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barang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masuk</a:t>
            </a:r>
            <a:r>
              <a:rPr lang="en-US" dirty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keluar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penggunaannya</a:t>
            </a:r>
            <a:r>
              <a:rPr lang="en-US" dirty="0">
                <a:latin typeface="Bodoni MT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ABC </a:t>
            </a:r>
            <a:endParaRPr lang="en-US" dirty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/>
              <a:t>ABC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/>
              <a:t>volume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017815"/>
          <a:ext cx="7315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Kelas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Persentase</a:t>
                      </a:r>
                      <a:r>
                        <a:rPr lang="en-US" sz="2000" dirty="0" smtClean="0"/>
                        <a:t> Total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Uang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Kuantitas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Tinggi</a:t>
                      </a:r>
                      <a:r>
                        <a:rPr lang="en-US" sz="2000" baseline="0" dirty="0" smtClean="0"/>
                        <a:t> (70%-80%) 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15% </a:t>
                      </a:r>
                      <a:r>
                        <a:rPr lang="en-US" sz="2000" dirty="0" err="1" smtClean="0"/>
                        <a:t>Jumlah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Persediaan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Sedang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u="sng" dirty="0" smtClean="0"/>
                        <a:t>+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)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15% - 25%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Rendah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u="sng" dirty="0" smtClean="0"/>
                        <a:t>+ </a:t>
                      </a:r>
                      <a:r>
                        <a:rPr lang="en-US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55%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4000" dirty="0" err="1" smtClean="0">
                <a:solidFill>
                  <a:schemeClr val="bg1"/>
                </a:solidFill>
                <a:latin typeface="Agency FB" pitchFamily="34" charset="0"/>
              </a:rPr>
              <a:t>Metode</a:t>
            </a:r>
            <a:r>
              <a:rPr lang="en-US" sz="4000" dirty="0" smtClean="0">
                <a:solidFill>
                  <a:schemeClr val="bg1"/>
                </a:solidFill>
                <a:latin typeface="Agency FB" pitchFamily="34" charset="0"/>
              </a:rPr>
              <a:t> ABC </a:t>
            </a:r>
            <a:endParaRPr lang="en-US" sz="40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0" y="1371600"/>
            <a:ext cx="87630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err="1"/>
              <a:t>Kebijakan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didasarkan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analisis</a:t>
            </a:r>
            <a:r>
              <a:rPr lang="en-US" sz="2200" dirty="0"/>
              <a:t> ABC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pembelian</a:t>
            </a:r>
            <a:r>
              <a:rPr lang="en-US" sz="2200" dirty="0"/>
              <a:t> yang </a:t>
            </a:r>
            <a:r>
              <a:rPr lang="en-US" sz="2200" dirty="0" err="1"/>
              <a:t>dibayarkan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pemasok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butir</a:t>
            </a:r>
            <a:r>
              <a:rPr lang="en-US" sz="2200" dirty="0"/>
              <a:t> </a:t>
            </a:r>
            <a:r>
              <a:rPr lang="en-US" sz="2200" dirty="0" err="1"/>
              <a:t>persediaan</a:t>
            </a:r>
            <a:r>
              <a:rPr lang="en-US" sz="2200" dirty="0"/>
              <a:t> A </a:t>
            </a:r>
            <a:r>
              <a:rPr lang="en-US" sz="2200" dirty="0" err="1"/>
              <a:t>dibandingkan</a:t>
            </a:r>
            <a:r>
              <a:rPr lang="en-US" sz="2200" dirty="0"/>
              <a:t> </a:t>
            </a:r>
            <a:r>
              <a:rPr lang="en-US" sz="2200" dirty="0" err="1"/>
              <a:t>butir</a:t>
            </a:r>
            <a:r>
              <a:rPr lang="en-US" sz="2200" dirty="0"/>
              <a:t> </a:t>
            </a:r>
            <a:r>
              <a:rPr lang="en-US" sz="2200" dirty="0" err="1"/>
              <a:t>persediaan</a:t>
            </a:r>
            <a:r>
              <a:rPr lang="en-US" sz="2200" dirty="0"/>
              <a:t> C. 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Butir</a:t>
            </a:r>
            <a:r>
              <a:rPr lang="en-US" sz="2200" dirty="0" smtClean="0"/>
              <a:t> </a:t>
            </a:r>
            <a:r>
              <a:rPr lang="en-US" sz="2200" dirty="0" err="1"/>
              <a:t>persediaan</a:t>
            </a:r>
            <a:r>
              <a:rPr lang="en-US" sz="2200" dirty="0"/>
              <a:t> A, </a:t>
            </a:r>
            <a:r>
              <a:rPr lang="en-US" sz="2200" dirty="0" err="1"/>
              <a:t>berlainan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butir</a:t>
            </a:r>
            <a:r>
              <a:rPr lang="en-US" sz="2200" dirty="0"/>
              <a:t> </a:t>
            </a:r>
            <a:r>
              <a:rPr lang="en-US" sz="2200" dirty="0" err="1"/>
              <a:t>persediaan</a:t>
            </a:r>
            <a:r>
              <a:rPr lang="en-US" sz="2200" dirty="0"/>
              <a:t> B </a:t>
            </a:r>
            <a:r>
              <a:rPr lang="en-US" sz="2200" dirty="0" err="1"/>
              <a:t>dan</a:t>
            </a:r>
            <a:r>
              <a:rPr lang="en-US" sz="2200" dirty="0"/>
              <a:t> C.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dikendalikan</a:t>
            </a:r>
            <a:r>
              <a:rPr lang="en-US" sz="2200" dirty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ketat</a:t>
            </a:r>
            <a:r>
              <a:rPr lang="en-US" sz="2200" dirty="0"/>
              <a:t>; </a:t>
            </a:r>
            <a:r>
              <a:rPr lang="en-US" sz="2200" dirty="0" err="1"/>
              <a:t>mungkin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butir</a:t>
            </a:r>
            <a:r>
              <a:rPr lang="en-US" sz="2200" dirty="0"/>
              <a:t> </a:t>
            </a:r>
            <a:r>
              <a:rPr lang="en-US" sz="2200" dirty="0" err="1"/>
              <a:t>persediaan</a:t>
            </a:r>
            <a:r>
              <a:rPr lang="en-US" sz="2200" dirty="0"/>
              <a:t> A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ditempatkan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wilayah</a:t>
            </a:r>
            <a:r>
              <a:rPr lang="en-US" sz="2200" dirty="0"/>
              <a:t>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tertutup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mungkin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keakuratan</a:t>
            </a:r>
            <a:r>
              <a:rPr lang="en-US" sz="2200" dirty="0"/>
              <a:t> </a:t>
            </a:r>
            <a:r>
              <a:rPr lang="en-US" sz="2200" dirty="0" err="1"/>
              <a:t>catatan</a:t>
            </a:r>
            <a:r>
              <a:rPr lang="en-US" sz="2200" dirty="0"/>
              <a:t> </a:t>
            </a:r>
            <a:r>
              <a:rPr lang="en-US" sz="2200" dirty="0" err="1"/>
              <a:t>persediaannya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 smtClean="0"/>
              <a:t>diverifikasi</a:t>
            </a:r>
            <a:r>
              <a:rPr lang="en-US" sz="2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Meramalkan</a:t>
            </a:r>
            <a:r>
              <a:rPr lang="en-US" sz="2200" dirty="0" smtClean="0"/>
              <a:t>   </a:t>
            </a:r>
            <a:r>
              <a:rPr lang="en-US" sz="2200" dirty="0" err="1"/>
              <a:t>butir</a:t>
            </a:r>
            <a:r>
              <a:rPr lang="en-US" sz="2200" dirty="0"/>
              <a:t>   </a:t>
            </a:r>
            <a:r>
              <a:rPr lang="en-US" sz="2200" dirty="0" err="1"/>
              <a:t>persediaan</a:t>
            </a:r>
            <a:r>
              <a:rPr lang="en-US" sz="2200" dirty="0"/>
              <a:t>   A   </a:t>
            </a:r>
            <a:r>
              <a:rPr lang="en-US" sz="2200" dirty="0" err="1"/>
              <a:t>mungkin</a:t>
            </a:r>
            <a:r>
              <a:rPr lang="en-US" sz="2200" dirty="0"/>
              <a:t>   </a:t>
            </a:r>
            <a:r>
              <a:rPr lang="en-US" sz="2200" dirty="0" err="1"/>
              <a:t>harus</a:t>
            </a:r>
            <a:r>
              <a:rPr lang="en-US" sz="2200" dirty="0"/>
              <a:t>   </a:t>
            </a:r>
            <a:r>
              <a:rPr lang="en-US" sz="2200" dirty="0" err="1"/>
              <a:t>lebih</a:t>
            </a:r>
            <a:r>
              <a:rPr lang="en-US" sz="2200" dirty="0"/>
              <a:t>   </a:t>
            </a:r>
            <a:r>
              <a:rPr lang="en-US" sz="2200" dirty="0" err="1"/>
              <a:t>berhati-hati</a:t>
            </a:r>
            <a:r>
              <a:rPr lang="en-US" sz="2200" dirty="0"/>
              <a:t>  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 smtClean="0"/>
              <a:t>meramalkan</a:t>
            </a:r>
            <a:r>
              <a:rPr lang="en-US" sz="2200" dirty="0" smtClean="0"/>
              <a:t> </a:t>
            </a:r>
            <a:r>
              <a:rPr lang="en-US" sz="2200" dirty="0" err="1"/>
              <a:t>butir</a:t>
            </a:r>
            <a:r>
              <a:rPr lang="en-US" sz="2200" dirty="0"/>
              <a:t> (</a:t>
            </a:r>
            <a:r>
              <a:rPr lang="en-US" sz="2200" dirty="0" err="1"/>
              <a:t>kelas</a:t>
            </a:r>
            <a:r>
              <a:rPr lang="en-US" sz="2200" dirty="0"/>
              <a:t>) </a:t>
            </a:r>
            <a:r>
              <a:rPr lang="en-US" sz="2200" dirty="0" err="1"/>
              <a:t>persediaan</a:t>
            </a:r>
            <a:r>
              <a:rPr lang="en-US" sz="2200" dirty="0"/>
              <a:t> yang lain. 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Peramalan</a:t>
            </a:r>
            <a:r>
              <a:rPr lang="en-US" sz="2200" dirty="0" smtClean="0"/>
              <a:t>   </a:t>
            </a:r>
            <a:r>
              <a:rPr lang="en-US" sz="2200" dirty="0"/>
              <a:t>yang   </a:t>
            </a:r>
            <a:r>
              <a:rPr lang="en-US" sz="2200" dirty="0" err="1"/>
              <a:t>lebih</a:t>
            </a:r>
            <a:r>
              <a:rPr lang="en-US" sz="2200" dirty="0"/>
              <a:t>   </a:t>
            </a:r>
            <a:r>
              <a:rPr lang="en-US" sz="2200" dirty="0" err="1"/>
              <a:t>baik</a:t>
            </a:r>
            <a:r>
              <a:rPr lang="en-US" sz="2200" dirty="0"/>
              <a:t>,   </a:t>
            </a:r>
            <a:r>
              <a:rPr lang="en-US" sz="2200" dirty="0" err="1"/>
              <a:t>pengendalian</a:t>
            </a:r>
            <a:r>
              <a:rPr lang="en-US" sz="2200" dirty="0"/>
              <a:t>   </a:t>
            </a:r>
            <a:r>
              <a:rPr lang="en-US" sz="2200" dirty="0" err="1"/>
              <a:t>fisik</a:t>
            </a:r>
            <a:r>
              <a:rPr lang="en-US" sz="2200" dirty="0"/>
              <a:t>,   </a:t>
            </a:r>
            <a:r>
              <a:rPr lang="en-US" sz="2200" dirty="0" err="1"/>
              <a:t>keandalan</a:t>
            </a:r>
            <a:r>
              <a:rPr lang="en-US" sz="2200" dirty="0"/>
              <a:t>   </a:t>
            </a:r>
            <a:r>
              <a:rPr lang="en-US" sz="2200" dirty="0" err="1"/>
              <a:t>pemasok</a:t>
            </a:r>
            <a:r>
              <a:rPr lang="en-US" sz="2200" dirty="0"/>
              <a:t>,  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 smtClean="0"/>
              <a:t>pengurangan</a:t>
            </a:r>
            <a:r>
              <a:rPr lang="en-US" sz="2200" dirty="0" smtClean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stok</a:t>
            </a:r>
            <a:r>
              <a:rPr lang="en-US" sz="2200" dirty="0"/>
              <a:t> </a:t>
            </a:r>
            <a:r>
              <a:rPr lang="en-US" sz="2200" dirty="0" err="1"/>
              <a:t>pengaman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dihasilkan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teknik</a:t>
            </a:r>
            <a:r>
              <a:rPr lang="en-US" sz="2200" dirty="0"/>
              <a:t> </a:t>
            </a:r>
            <a:r>
              <a:rPr lang="en-US" sz="2200" dirty="0" err="1"/>
              <a:t>manajemen</a:t>
            </a:r>
            <a:r>
              <a:rPr lang="en-US" sz="2200" dirty="0"/>
              <a:t> </a:t>
            </a:r>
            <a:r>
              <a:rPr lang="en-US" sz="2200" dirty="0" err="1" smtClean="0"/>
              <a:t>persediaan</a:t>
            </a:r>
            <a:r>
              <a:rPr lang="en-US" sz="2200" dirty="0" smtClean="0"/>
              <a:t> </a:t>
            </a:r>
            <a:r>
              <a:rPr lang="en-US" sz="2200" dirty="0" err="1"/>
              <a:t>semacam</a:t>
            </a:r>
            <a:r>
              <a:rPr lang="en-US" sz="2200" dirty="0"/>
              <a:t> </a:t>
            </a:r>
            <a:r>
              <a:rPr lang="en-US" sz="2200" dirty="0" err="1"/>
              <a:t>analisis</a:t>
            </a:r>
            <a:r>
              <a:rPr lang="en-US" sz="2200" dirty="0"/>
              <a:t> ABC.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Agency FB" pitchFamily="34" charset="0"/>
              </a:rPr>
              <a:t> MODEL PERSEDIAAN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 smtClean="0"/>
              <a:t>Independen</a:t>
            </a:r>
            <a:endParaRPr lang="en-US" dirty="0" smtClean="0"/>
          </a:p>
          <a:p>
            <a:pPr>
              <a:buNone/>
            </a:pPr>
            <a:endParaRPr lang="en-US" sz="1100" dirty="0" smtClean="0"/>
          </a:p>
          <a:p>
            <a:pPr>
              <a:spcBef>
                <a:spcPts val="0"/>
              </a:spcBef>
            </a:pP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(Ordering Costs)</a:t>
            </a:r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(Inventory Carrying Costs)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endParaRPr lang="en-US" dirty="0" smtClean="0"/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(Out of Stock Costs)</a:t>
            </a:r>
          </a:p>
          <a:p>
            <a:pPr lvl="1"/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(Capacity Associated Costs)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04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cap="small" dirty="0" smtClean="0"/>
              <a:t>MODEL-MODEL SEDERHANA PERSEDIAAN UNTUK PERMINTAAN INDEPENDEN</a:t>
            </a:r>
          </a:p>
          <a:p>
            <a:pPr lvl="1"/>
            <a:r>
              <a:rPr lang="en-US" dirty="0" smtClean="0"/>
              <a:t>Model </a:t>
            </a:r>
            <a:r>
              <a:rPr lang="en-US" dirty="0" err="1"/>
              <a:t>dasar</a:t>
            </a:r>
            <a:r>
              <a:rPr lang="en-US" dirty="0"/>
              <a:t> Economic Order Quantity (EOQ) 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Production Order Quantity 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Quantity Discount </a:t>
            </a:r>
            <a:endParaRPr lang="en-US" cap="small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Agency FB" pitchFamily="34" charset="0"/>
              </a:rPr>
              <a:t> MODEL PERSEDIAAN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41"/>
            <a:ext cx="9144000" cy="905359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Economic Order Quantity (EOQ)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447800"/>
            <a:ext cx="5105400" cy="232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5800" y="4038600"/>
            <a:ext cx="7696200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Q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setiap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EOQ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optimal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per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(EOQ)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Permintaan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tahunan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persediaan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unit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	=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pemasangan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setiap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pesanan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H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penahanan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penyimpanan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per unit per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tahun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271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16525" y="1295400"/>
          <a:ext cx="2946400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066680" imgH="888840" progId="Equation.3">
                  <p:embed/>
                </p:oleObj>
              </mc:Choice>
              <mc:Fallback>
                <p:oleObj name="Equation" r:id="rId4" imgW="106668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25" y="1295400"/>
                        <a:ext cx="2946400" cy="24542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8" y="-11624"/>
            <a:ext cx="9137542" cy="849824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Production Order Quantity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3763" y="914400"/>
            <a:ext cx="5710237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4495800"/>
            <a:ext cx="8153400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Q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setiap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Q*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optimal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per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(EOQ)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Permintaan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tahunan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persediaan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unit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	=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pemasangan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setiap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pesanan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H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penyimpanan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per unit per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tahun</a:t>
            </a:r>
            <a:endParaRPr lang="en-US" dirty="0">
              <a:latin typeface="Arial" pitchFamily="34" charset="0"/>
              <a:ea typeface="Arial Unicode MS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D	=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Jumlah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Permintaan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 per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Hari</a:t>
            </a:r>
            <a:endParaRPr kumimoji="0" lang="en-US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lang="en-US" baseline="0" dirty="0" smtClean="0">
                <a:latin typeface="Arial" pitchFamily="34" charset="0"/>
                <a:ea typeface="Arial Unicode MS" pitchFamily="34" charset="-128"/>
              </a:rPr>
              <a:t>P	= 	</a:t>
            </a:r>
            <a:r>
              <a:rPr lang="en-US" baseline="0" dirty="0" err="1" smtClean="0">
                <a:latin typeface="Arial" pitchFamily="34" charset="0"/>
                <a:ea typeface="Arial Unicode MS" pitchFamily="34" charset="-128"/>
              </a:rPr>
              <a:t>Jumlah</a:t>
            </a:r>
            <a:r>
              <a:rPr lang="en-US" dirty="0" smtClean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dirty="0" err="1" smtClean="0">
                <a:latin typeface="Arial" pitchFamily="34" charset="0"/>
                <a:ea typeface="Arial Unicode MS" pitchFamily="34" charset="-128"/>
              </a:rPr>
              <a:t>Produksi</a:t>
            </a:r>
            <a:r>
              <a:rPr lang="en-US" dirty="0" smtClean="0">
                <a:latin typeface="Arial" pitchFamily="34" charset="0"/>
                <a:ea typeface="Arial Unicode MS" pitchFamily="34" charset="-128"/>
              </a:rPr>
              <a:t> per </a:t>
            </a:r>
            <a:r>
              <a:rPr lang="en-US" dirty="0" err="1" smtClean="0">
                <a:latin typeface="Arial" pitchFamily="34" charset="0"/>
                <a:ea typeface="Arial Unicode MS" pitchFamily="34" charset="-128"/>
              </a:rPr>
              <a:t>Hari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04800" y="1676400"/>
          <a:ext cx="3048000" cy="2367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1536480" imgH="1193760" progId="Equation.3">
                  <p:embed/>
                </p:oleObj>
              </mc:Choice>
              <mc:Fallback>
                <p:oleObj name="Equation" r:id="rId4" imgW="1536480" imgH="1193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76400"/>
                        <a:ext cx="3048000" cy="236724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Quantity Discount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62000" y="1335679"/>
          <a:ext cx="4419600" cy="233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1434960" imgH="888840" progId="Equation.3">
                  <p:embed/>
                </p:oleObj>
              </mc:Choice>
              <mc:Fallback>
                <p:oleObj name="Equation" r:id="rId3" imgW="143496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35679"/>
                        <a:ext cx="4419600" cy="23362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4267200"/>
            <a:ext cx="80772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Q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setiap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EOQ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Jumlah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optimal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per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(EOQ)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 	= 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Permintaan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tahunan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barang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persediaan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dalam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unit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	=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pemasangan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pemesanan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setiap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pesanan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 Unicode MS" pitchFamily="34" charset="-128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H 	= 	IP 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Biaya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penahanan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atau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penyimpanan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 per unit per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</a:rPr>
              <a:t>tahun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3888" algn="l"/>
                <a:tab pos="692150" algn="l"/>
              </a:tabLst>
            </a:pPr>
            <a:r>
              <a:rPr lang="en-US" dirty="0" smtClean="0">
                <a:latin typeface="Arial" pitchFamily="34" charset="0"/>
              </a:rPr>
              <a:t>P	=	</a:t>
            </a:r>
            <a:r>
              <a:rPr lang="en-US" dirty="0" err="1" smtClean="0">
                <a:latin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</a:rPr>
              <a:t> Per Unit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Pengertian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Agency FB" pitchFamily="34" charset="0"/>
              </a:rPr>
              <a:t>Suatu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aktiva</a:t>
            </a:r>
            <a:r>
              <a:rPr lang="en-US" dirty="0" smtClean="0">
                <a:latin typeface="Agency FB" pitchFamily="34" charset="0"/>
              </a:rPr>
              <a:t> yang </a:t>
            </a:r>
            <a:r>
              <a:rPr lang="en-US" dirty="0" err="1" smtClean="0">
                <a:latin typeface="Agency FB" pitchFamily="34" charset="0"/>
              </a:rPr>
              <a:t>meliputi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barang-barang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milik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perusahaan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dengan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maksud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untuk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dijual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dalam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suatu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periode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usaha</a:t>
            </a:r>
            <a:r>
              <a:rPr lang="en-US" dirty="0" smtClean="0">
                <a:latin typeface="Agency FB" pitchFamily="34" charset="0"/>
              </a:rPr>
              <a:t> yang normal, </a:t>
            </a:r>
            <a:r>
              <a:rPr lang="en-US" dirty="0" err="1" smtClean="0">
                <a:latin typeface="Agency FB" pitchFamily="34" charset="0"/>
              </a:rPr>
              <a:t>atau</a:t>
            </a:r>
            <a:r>
              <a:rPr lang="en-US" dirty="0" smtClean="0">
                <a:latin typeface="Agency FB" pitchFamily="34" charset="0"/>
              </a:rPr>
              <a:t> </a:t>
            </a:r>
          </a:p>
          <a:p>
            <a:r>
              <a:rPr lang="en-US" dirty="0" err="1" smtClean="0">
                <a:latin typeface="Agency FB" pitchFamily="34" charset="0"/>
              </a:rPr>
              <a:t>Persediaan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barang-barang</a:t>
            </a:r>
            <a:r>
              <a:rPr lang="en-US" dirty="0" smtClean="0">
                <a:latin typeface="Agency FB" pitchFamily="34" charset="0"/>
              </a:rPr>
              <a:t> yang </a:t>
            </a:r>
            <a:r>
              <a:rPr lang="en-US" dirty="0" err="1" smtClean="0">
                <a:latin typeface="Agency FB" pitchFamily="34" charset="0"/>
              </a:rPr>
              <a:t>masih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dalam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pengerjaan</a:t>
            </a:r>
            <a:r>
              <a:rPr lang="en-US" dirty="0" smtClean="0">
                <a:latin typeface="Agency FB" pitchFamily="34" charset="0"/>
              </a:rPr>
              <a:t>/ </a:t>
            </a:r>
            <a:r>
              <a:rPr lang="en-US" dirty="0" err="1" smtClean="0">
                <a:latin typeface="Agency FB" pitchFamily="34" charset="0"/>
              </a:rPr>
              <a:t>Proses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produksi</a:t>
            </a:r>
            <a:r>
              <a:rPr lang="en-US" dirty="0">
                <a:latin typeface="Agency FB" pitchFamily="34" charset="0"/>
              </a:rPr>
              <a:t>, </a:t>
            </a:r>
            <a:r>
              <a:rPr lang="en-US" dirty="0" err="1">
                <a:latin typeface="Agency FB" pitchFamily="34" charset="0"/>
              </a:rPr>
              <a:t>atau</a:t>
            </a:r>
            <a:endParaRPr lang="en-US" dirty="0">
              <a:latin typeface="Agency FB" pitchFamily="34" charset="0"/>
            </a:endParaRPr>
          </a:p>
          <a:p>
            <a:r>
              <a:rPr lang="en-US" dirty="0" err="1" smtClean="0">
                <a:latin typeface="Agency FB" pitchFamily="34" charset="0"/>
              </a:rPr>
              <a:t>Persediaan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bahan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baku</a:t>
            </a:r>
            <a:r>
              <a:rPr lang="en-US" dirty="0" smtClean="0">
                <a:latin typeface="Agency FB" pitchFamily="34" charset="0"/>
              </a:rPr>
              <a:t> yang </a:t>
            </a:r>
            <a:r>
              <a:rPr lang="en-US" dirty="0" err="1" smtClean="0">
                <a:latin typeface="Agency FB" pitchFamily="34" charset="0"/>
              </a:rPr>
              <a:t>menunggu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penggunaannya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dalam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suatu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proses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produksi</a:t>
            </a:r>
            <a:endParaRPr lang="en-US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Fungsi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gency FB" pitchFamily="34" charset="0"/>
              </a:rPr>
              <a:t>Untuk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memberikan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suatu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stok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barang-barang</a:t>
            </a:r>
            <a:r>
              <a:rPr lang="en-US" dirty="0">
                <a:latin typeface="Agency FB" pitchFamily="34" charset="0"/>
              </a:rPr>
              <a:t> agar </a:t>
            </a:r>
            <a:r>
              <a:rPr lang="en-US" dirty="0" err="1">
                <a:latin typeface="Agency FB" pitchFamily="34" charset="0"/>
              </a:rPr>
              <a:t>dapat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memenuhi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permintaan</a:t>
            </a:r>
            <a:r>
              <a:rPr lang="en-US" dirty="0">
                <a:latin typeface="Agency FB" pitchFamily="34" charset="0"/>
              </a:rPr>
              <a:t> yang </a:t>
            </a:r>
            <a:r>
              <a:rPr lang="en-US" dirty="0" err="1" smtClean="0">
                <a:latin typeface="Agency FB" pitchFamily="34" charset="0"/>
              </a:rPr>
              <a:t>timbul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dari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konsumen</a:t>
            </a:r>
            <a:r>
              <a:rPr lang="en-US" dirty="0">
                <a:latin typeface="Agency FB" pitchFamily="34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gency FB" pitchFamily="34" charset="0"/>
              </a:rPr>
              <a:t>Untuk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menyesuaikan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produksi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dengan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distribusi</a:t>
            </a:r>
            <a:r>
              <a:rPr lang="en-US" dirty="0" smtClean="0">
                <a:latin typeface="Agency FB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gency FB" pitchFamily="34" charset="0"/>
              </a:rPr>
              <a:t>Untuk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mengambil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keuntungan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dari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potongan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jumlah</a:t>
            </a:r>
            <a:r>
              <a:rPr lang="en-US" dirty="0">
                <a:latin typeface="Agency FB" pitchFamily="34" charset="0"/>
              </a:rPr>
              <a:t>, </a:t>
            </a:r>
            <a:r>
              <a:rPr lang="en-US" dirty="0" err="1">
                <a:latin typeface="Agency FB" pitchFamily="34" charset="0"/>
              </a:rPr>
              <a:t>karena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pembelian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dalam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jumlah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besar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dapat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secara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substansial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menurunkan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biaya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produk</a:t>
            </a:r>
            <a:r>
              <a:rPr lang="en-US" dirty="0">
                <a:latin typeface="Agency FB" pitchFamily="34" charset="0"/>
              </a:rPr>
              <a:t>. </a:t>
            </a:r>
            <a:endParaRPr lang="en-US" dirty="0" smtClean="0">
              <a:latin typeface="Agency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gency FB" pitchFamily="34" charset="0"/>
              </a:rPr>
              <a:t>Untuk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melakukan</a:t>
            </a:r>
            <a:r>
              <a:rPr lang="en-US" dirty="0">
                <a:latin typeface="Agency FB" pitchFamily="34" charset="0"/>
              </a:rPr>
              <a:t> hedging </a:t>
            </a:r>
            <a:r>
              <a:rPr lang="en-US" dirty="0" err="1">
                <a:latin typeface="Agency FB" pitchFamily="34" charset="0"/>
              </a:rPr>
              <a:t>terhadap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inflasi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perubahan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harga</a:t>
            </a:r>
            <a:r>
              <a:rPr lang="en-US" dirty="0">
                <a:latin typeface="Agency FB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latin typeface="Agency FB" pitchFamily="34" charset="0"/>
              </a:rPr>
              <a:t>Untuk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menghindari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dari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kekurangan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stok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yang </a:t>
            </a:r>
            <a:r>
              <a:rPr lang="en-US" dirty="0" err="1" smtClean="0">
                <a:latin typeface="Agency FB" pitchFamily="34" charset="0"/>
              </a:rPr>
              <a:t>dapat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terjadi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karena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cuaca</a:t>
            </a:r>
            <a:r>
              <a:rPr lang="en-US" dirty="0">
                <a:latin typeface="Agency FB" pitchFamily="34" charset="0"/>
              </a:rPr>
              <a:t>, </a:t>
            </a:r>
            <a:r>
              <a:rPr lang="en-US" dirty="0" err="1" smtClean="0">
                <a:latin typeface="Agency FB" pitchFamily="34" charset="0"/>
              </a:rPr>
              <a:t>kekurangan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pasokan</a:t>
            </a:r>
            <a:r>
              <a:rPr lang="en-US" dirty="0">
                <a:latin typeface="Agency FB" pitchFamily="34" charset="0"/>
              </a:rPr>
              <a:t>, </a:t>
            </a:r>
            <a:r>
              <a:rPr lang="en-US" dirty="0" err="1">
                <a:latin typeface="Agency FB" pitchFamily="34" charset="0"/>
              </a:rPr>
              <a:t>masalah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mutu</a:t>
            </a:r>
            <a:r>
              <a:rPr lang="en-US" dirty="0">
                <a:latin typeface="Agency FB" pitchFamily="34" charset="0"/>
              </a:rPr>
              <a:t>, </a:t>
            </a:r>
            <a:r>
              <a:rPr lang="en-US" dirty="0" err="1">
                <a:latin typeface="Agency FB" pitchFamily="34" charset="0"/>
              </a:rPr>
              <a:t>atau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pengiriman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yang </a:t>
            </a:r>
            <a:r>
              <a:rPr lang="en-US" dirty="0" err="1" smtClean="0">
                <a:latin typeface="Agency FB" pitchFamily="34" charset="0"/>
              </a:rPr>
              <a:t>tidak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tepat</a:t>
            </a:r>
            <a:r>
              <a:rPr lang="en-US" dirty="0">
                <a:latin typeface="Agency FB" pitchFamily="34" charset="0"/>
              </a:rPr>
              <a:t>. "</a:t>
            </a:r>
            <a:r>
              <a:rPr lang="en-US" dirty="0" err="1">
                <a:latin typeface="Agency FB" pitchFamily="34" charset="0"/>
              </a:rPr>
              <a:t>Stok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pengaman</a:t>
            </a:r>
            <a:r>
              <a:rPr lang="en-US" dirty="0">
                <a:latin typeface="Agency FB" pitchFamily="34" charset="0"/>
              </a:rPr>
              <a:t>" </a:t>
            </a:r>
            <a:r>
              <a:rPr lang="en-US" dirty="0" err="1">
                <a:latin typeface="Agency FB" pitchFamily="34" charset="0"/>
              </a:rPr>
              <a:t>misalnya</a:t>
            </a:r>
            <a:r>
              <a:rPr lang="en-US" dirty="0">
                <a:latin typeface="Agency FB" pitchFamily="34" charset="0"/>
              </a:rPr>
              <a:t>, </a:t>
            </a:r>
            <a:r>
              <a:rPr lang="en-US" dirty="0" err="1" smtClean="0">
                <a:latin typeface="Agency FB" pitchFamily="34" charset="0"/>
              </a:rPr>
              <a:t>barang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tangan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ekstra</a:t>
            </a:r>
            <a:r>
              <a:rPr lang="en-US" dirty="0">
                <a:latin typeface="Agency FB" pitchFamily="34" charset="0"/>
              </a:rPr>
              <a:t>, </a:t>
            </a:r>
            <a:r>
              <a:rPr lang="en-US" dirty="0" err="1">
                <a:latin typeface="Agency FB" pitchFamily="34" charset="0"/>
              </a:rPr>
              <a:t>dapat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mengurangi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risiko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kehabisan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stok</a:t>
            </a:r>
            <a:r>
              <a:rPr lang="en-US" dirty="0">
                <a:latin typeface="Agency FB" pitchFamily="34" charset="0"/>
              </a:rPr>
              <a:t>. </a:t>
            </a:r>
            <a:endParaRPr lang="en-US" dirty="0" smtClean="0">
              <a:latin typeface="Agency FB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>
                <a:latin typeface="Agency FB" pitchFamily="34" charset="0"/>
              </a:rPr>
              <a:t>Untuk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menjaga</a:t>
            </a:r>
            <a:r>
              <a:rPr lang="en-US" dirty="0">
                <a:latin typeface="Agency FB" pitchFamily="34" charset="0"/>
              </a:rPr>
              <a:t> agar </a:t>
            </a:r>
            <a:r>
              <a:rPr lang="en-US" dirty="0" err="1">
                <a:latin typeface="Agency FB" pitchFamily="34" charset="0"/>
              </a:rPr>
              <a:t>operasi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dapat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berlangsung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dengan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baik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dengan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err="1">
                <a:latin typeface="Agency FB" pitchFamily="34" charset="0"/>
              </a:rPr>
              <a:t>menggunakan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"</a:t>
            </a:r>
            <a:r>
              <a:rPr lang="en-US" dirty="0" err="1" smtClean="0">
                <a:latin typeface="Agency FB" pitchFamily="34" charset="0"/>
              </a:rPr>
              <a:t>barang-dalam-proses</a:t>
            </a:r>
            <a:r>
              <a:rPr lang="en-US" dirty="0" smtClean="0">
                <a:latin typeface="Agency FB" pitchFamily="34" charset="0"/>
              </a:rPr>
              <a:t>“ .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Fungsi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4000" cap="small" dirty="0" smtClean="0">
                <a:solidFill>
                  <a:schemeClr val="bg1"/>
                </a:solidFill>
                <a:latin typeface="Agency FB" pitchFamily="34" charset="0"/>
              </a:rPr>
              <a:t>JENIS-JENIS PERSEDIAAN </a:t>
            </a:r>
            <a:endParaRPr lang="en-US" sz="4000" cap="small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latin typeface="Bodoni MT" pitchFamily="18" charset="0"/>
              </a:rPr>
              <a:t>Ditinjau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dari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fungsinya</a:t>
            </a:r>
            <a:r>
              <a:rPr lang="en-US" sz="2400" b="1" dirty="0">
                <a:latin typeface="Bodoni MT" pitchFamily="18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Bodoni MT" pitchFamily="18" charset="0"/>
              </a:rPr>
              <a:t>Batch </a:t>
            </a:r>
            <a:r>
              <a:rPr lang="en-US" sz="2400" dirty="0">
                <a:latin typeface="Bodoni MT" pitchFamily="18" charset="0"/>
              </a:rPr>
              <a:t>Stock </a:t>
            </a:r>
            <a:r>
              <a:rPr lang="en-US" sz="2400" dirty="0" err="1">
                <a:latin typeface="Bodoni MT" pitchFamily="18" charset="0"/>
              </a:rPr>
              <a:t>atauLot</a:t>
            </a:r>
            <a:r>
              <a:rPr lang="en-US" sz="2400" dirty="0">
                <a:latin typeface="Bodoni MT" pitchFamily="18" charset="0"/>
              </a:rPr>
              <a:t> Size Inventory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Bodoni MT" pitchFamily="18" charset="0"/>
              </a:rPr>
              <a:t>Fluctuation </a:t>
            </a:r>
            <a:r>
              <a:rPr lang="en-US" sz="2400" dirty="0">
                <a:latin typeface="Bodoni MT" pitchFamily="18" charset="0"/>
              </a:rPr>
              <a:t>Stock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Bodoni MT" pitchFamily="18" charset="0"/>
              </a:rPr>
              <a:t>Anticipation </a:t>
            </a:r>
            <a:r>
              <a:rPr lang="en-US" sz="2400" dirty="0">
                <a:latin typeface="Bodoni MT" pitchFamily="18" charset="0"/>
              </a:rPr>
              <a:t>Stock</a:t>
            </a:r>
          </a:p>
          <a:p>
            <a:pPr>
              <a:spcBef>
                <a:spcPts val="0"/>
              </a:spcBef>
              <a:buNone/>
            </a:pPr>
            <a:endParaRPr lang="en-US" sz="1200" dirty="0">
              <a:latin typeface="Bodoni MT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latin typeface="Bodoni MT" pitchFamily="18" charset="0"/>
              </a:rPr>
              <a:t>Ditinjau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dari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Jenis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dan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Posisi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Barang</a:t>
            </a:r>
            <a:r>
              <a:rPr lang="en-US" sz="2400" b="1" dirty="0">
                <a:latin typeface="Bodoni MT" pitchFamily="18" charset="0"/>
              </a:rPr>
              <a:t>, </a:t>
            </a:r>
            <a:r>
              <a:rPr lang="en-US" sz="2400" b="1" dirty="0" err="1" smtClean="0">
                <a:latin typeface="Bodoni MT" pitchFamily="18" charset="0"/>
              </a:rPr>
              <a:t>dikelompokkan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dalam</a:t>
            </a:r>
            <a:r>
              <a:rPr lang="en-US" sz="2400" b="1" dirty="0" smtClean="0">
                <a:latin typeface="Bodoni MT" pitchFamily="18" charset="0"/>
              </a:rPr>
              <a:t> </a:t>
            </a:r>
            <a:r>
              <a:rPr lang="en-US" sz="2400" b="1" dirty="0" err="1" smtClean="0">
                <a:latin typeface="Bodoni MT" pitchFamily="18" charset="0"/>
              </a:rPr>
              <a:t>persediaan</a:t>
            </a:r>
            <a:r>
              <a:rPr lang="en-US" sz="2400" b="1" dirty="0">
                <a:latin typeface="Bodoni MT" pitchFamily="18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latin typeface="Bodoni MT" pitchFamily="18" charset="0"/>
              </a:rPr>
              <a:t>Bahan</a:t>
            </a:r>
            <a:r>
              <a:rPr lang="en-US" sz="2400" dirty="0" smtClean="0">
                <a:latin typeface="Bodoni MT" pitchFamily="18" charset="0"/>
              </a:rPr>
              <a:t> Baku </a:t>
            </a:r>
            <a:r>
              <a:rPr lang="en-US" sz="2400" dirty="0">
                <a:latin typeface="Bodoni MT" pitchFamily="18" charset="0"/>
              </a:rPr>
              <a:t>(Raw Materials </a:t>
            </a:r>
            <a:r>
              <a:rPr lang="en-US" sz="2400" dirty="0" smtClean="0">
                <a:latin typeface="Bodoni MT" pitchFamily="18" charset="0"/>
              </a:rPr>
              <a:t>Stock)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latin typeface="Bodoni MT" pitchFamily="18" charset="0"/>
              </a:rPr>
              <a:t>Bagian</a:t>
            </a:r>
            <a:r>
              <a:rPr lang="en-US" sz="2400" dirty="0" smtClean="0">
                <a:latin typeface="Bodoni MT" pitchFamily="18" charset="0"/>
              </a:rPr>
              <a:t> </a:t>
            </a:r>
            <a:r>
              <a:rPr lang="en-US" sz="2400" dirty="0" err="1" smtClean="0">
                <a:latin typeface="Bodoni MT" pitchFamily="18" charset="0"/>
              </a:rPr>
              <a:t>Produk</a:t>
            </a:r>
            <a:r>
              <a:rPr lang="en-US" sz="2400" dirty="0" smtClean="0">
                <a:latin typeface="Bodoni MT" pitchFamily="18" charset="0"/>
              </a:rPr>
              <a:t> </a:t>
            </a:r>
            <a:r>
              <a:rPr lang="en-US" sz="2400" dirty="0" err="1" smtClean="0">
                <a:latin typeface="Bodoni MT" pitchFamily="18" charset="0"/>
              </a:rPr>
              <a:t>atau</a:t>
            </a:r>
            <a:r>
              <a:rPr lang="en-US" sz="2400" dirty="0" smtClean="0">
                <a:latin typeface="Bodoni MT" pitchFamily="18" charset="0"/>
              </a:rPr>
              <a:t> parts </a:t>
            </a:r>
            <a:r>
              <a:rPr lang="en-US" sz="2400" dirty="0">
                <a:latin typeface="Bodoni MT" pitchFamily="18" charset="0"/>
              </a:rPr>
              <a:t>yang </a:t>
            </a:r>
            <a:r>
              <a:rPr lang="en-US" sz="2400" dirty="0" err="1" smtClean="0">
                <a:latin typeface="Bodoni MT" pitchFamily="18" charset="0"/>
              </a:rPr>
              <a:t>dibeli</a:t>
            </a:r>
            <a:r>
              <a:rPr lang="en-US" sz="2400" dirty="0" smtClean="0">
                <a:latin typeface="Bodoni MT" pitchFamily="18" charset="0"/>
              </a:rPr>
              <a:t> (</a:t>
            </a:r>
            <a:r>
              <a:rPr lang="en-US" sz="2400" dirty="0">
                <a:latin typeface="Bodoni MT" pitchFamily="18" charset="0"/>
              </a:rPr>
              <a:t>Purchased Parts/Component </a:t>
            </a:r>
            <a:r>
              <a:rPr lang="en-US" sz="2400" dirty="0" smtClean="0">
                <a:latin typeface="Bodoni MT" pitchFamily="18" charset="0"/>
              </a:rPr>
              <a:t>Stock)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latin typeface="Bodoni MT" pitchFamily="18" charset="0"/>
              </a:rPr>
              <a:t>Bahan-bahanPembantu</a:t>
            </a:r>
            <a:r>
              <a:rPr lang="en-US" sz="2400" dirty="0">
                <a:latin typeface="Bodoni MT" pitchFamily="18" charset="0"/>
              </a:rPr>
              <a:t>/ </a:t>
            </a:r>
            <a:r>
              <a:rPr lang="en-US" sz="2400" dirty="0" err="1" smtClean="0">
                <a:latin typeface="Bodoni MT" pitchFamily="18" charset="0"/>
              </a:rPr>
              <a:t>Perlengkapan</a:t>
            </a:r>
            <a:r>
              <a:rPr lang="en-US" sz="2400" dirty="0" smtClean="0">
                <a:latin typeface="Bodoni MT" pitchFamily="18" charset="0"/>
              </a:rPr>
              <a:t> (</a:t>
            </a:r>
            <a:r>
              <a:rPr lang="en-US" sz="2400" dirty="0">
                <a:latin typeface="Bodoni MT" pitchFamily="18" charset="0"/>
              </a:rPr>
              <a:t>Supplies </a:t>
            </a:r>
            <a:r>
              <a:rPr lang="en-US" sz="2400" dirty="0" smtClean="0">
                <a:latin typeface="Bodoni MT" pitchFamily="18" charset="0"/>
              </a:rPr>
              <a:t>Stock)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latin typeface="Bodoni MT" pitchFamily="18" charset="0"/>
              </a:rPr>
              <a:t>Barang</a:t>
            </a:r>
            <a:r>
              <a:rPr lang="en-US" sz="2400" dirty="0" smtClean="0">
                <a:latin typeface="Bodoni MT" pitchFamily="18" charset="0"/>
              </a:rPr>
              <a:t> </a:t>
            </a:r>
            <a:r>
              <a:rPr lang="en-US" sz="2400" dirty="0" err="1" smtClean="0">
                <a:latin typeface="Bodoni MT" pitchFamily="18" charset="0"/>
              </a:rPr>
              <a:t>setengah</a:t>
            </a:r>
            <a:r>
              <a:rPr lang="en-US" sz="2400" dirty="0" smtClean="0">
                <a:latin typeface="Bodoni MT" pitchFamily="18" charset="0"/>
              </a:rPr>
              <a:t> </a:t>
            </a:r>
            <a:r>
              <a:rPr lang="en-US" sz="2400" dirty="0" err="1" smtClean="0">
                <a:latin typeface="Bodoni MT" pitchFamily="18" charset="0"/>
              </a:rPr>
              <a:t>jadi</a:t>
            </a:r>
            <a:r>
              <a:rPr lang="en-US" sz="2400" dirty="0">
                <a:latin typeface="Bodoni MT" pitchFamily="18" charset="0"/>
              </a:rPr>
              <a:t>/ </a:t>
            </a:r>
            <a:r>
              <a:rPr lang="en-US" sz="2400" dirty="0" err="1" smtClean="0">
                <a:latin typeface="Bodoni MT" pitchFamily="18" charset="0"/>
              </a:rPr>
              <a:t>dalam</a:t>
            </a:r>
            <a:r>
              <a:rPr lang="en-US" sz="2400" dirty="0" smtClean="0">
                <a:latin typeface="Bodoni MT" pitchFamily="18" charset="0"/>
              </a:rPr>
              <a:t> </a:t>
            </a:r>
            <a:r>
              <a:rPr lang="en-US" sz="2400" dirty="0" err="1" smtClean="0">
                <a:latin typeface="Bodoni MT" pitchFamily="18" charset="0"/>
              </a:rPr>
              <a:t>proses</a:t>
            </a:r>
            <a:r>
              <a:rPr lang="en-US" sz="2400" dirty="0" smtClean="0">
                <a:latin typeface="Bodoni MT" pitchFamily="18" charset="0"/>
              </a:rPr>
              <a:t> (Work </a:t>
            </a:r>
            <a:r>
              <a:rPr lang="en-US" sz="2400" dirty="0">
                <a:latin typeface="Bodoni MT" pitchFamily="18" charset="0"/>
              </a:rPr>
              <a:t>in Process / </a:t>
            </a:r>
            <a:r>
              <a:rPr lang="en-US" sz="2400" dirty="0" err="1" smtClean="0">
                <a:latin typeface="Bodoni MT" pitchFamily="18" charset="0"/>
              </a:rPr>
              <a:t>Progess</a:t>
            </a:r>
            <a:r>
              <a:rPr lang="en-US" sz="2400" dirty="0" smtClean="0">
                <a:latin typeface="Bodoni MT" pitchFamily="18" charset="0"/>
              </a:rPr>
              <a:t> Stock)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latin typeface="Bodoni MT" pitchFamily="18" charset="0"/>
              </a:rPr>
              <a:t>Barang</a:t>
            </a:r>
            <a:r>
              <a:rPr lang="en-US" sz="2400" dirty="0" smtClean="0">
                <a:latin typeface="Bodoni MT" pitchFamily="18" charset="0"/>
              </a:rPr>
              <a:t> </a:t>
            </a:r>
            <a:r>
              <a:rPr lang="en-US" sz="2400" dirty="0" err="1" smtClean="0">
                <a:latin typeface="Bodoni MT" pitchFamily="18" charset="0"/>
              </a:rPr>
              <a:t>jadi</a:t>
            </a:r>
            <a:r>
              <a:rPr lang="en-US" sz="2400" dirty="0" smtClean="0">
                <a:latin typeface="Bodoni MT" pitchFamily="18" charset="0"/>
              </a:rPr>
              <a:t> (Finished </a:t>
            </a:r>
            <a:r>
              <a:rPr lang="en-US" sz="2400" dirty="0">
                <a:latin typeface="Bodoni MT" pitchFamily="18" charset="0"/>
              </a:rPr>
              <a:t>Goods Stock</a:t>
            </a:r>
            <a:r>
              <a:rPr lang="en-US" sz="2400" dirty="0" smtClean="0">
                <a:latin typeface="Bodoni MT" pitchFamily="18" charset="0"/>
              </a:rPr>
              <a:t>)</a:t>
            </a:r>
            <a:endParaRPr lang="en-US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Teknik</a:t>
            </a:r>
            <a:r>
              <a:rPr lang="en-US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Cara-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Persediaan</a:t>
            </a:r>
            <a:endParaRPr lang="en-US" b="1" dirty="0"/>
          </a:p>
          <a:p>
            <a:r>
              <a:rPr lang="en-US" dirty="0" smtClean="0"/>
              <a:t>Periodic </a:t>
            </a:r>
            <a:r>
              <a:rPr lang="en-US" dirty="0"/>
              <a:t>System</a:t>
            </a:r>
          </a:p>
          <a:p>
            <a:r>
              <a:rPr lang="en-US" dirty="0" smtClean="0"/>
              <a:t>Perpetual </a:t>
            </a:r>
            <a:r>
              <a:rPr lang="en-US" dirty="0"/>
              <a:t>System (Book </a:t>
            </a:r>
            <a:r>
              <a:rPr lang="en-US" dirty="0" smtClean="0"/>
              <a:t>Inventory)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r>
              <a:rPr lang="en-US" b="1" dirty="0" smtClean="0"/>
              <a:t> </a:t>
            </a:r>
            <a:r>
              <a:rPr lang="en-US" b="1" dirty="0" err="1" smtClean="0"/>
              <a:t>Persediaan</a:t>
            </a:r>
            <a:endParaRPr lang="en-US" b="1" dirty="0"/>
          </a:p>
          <a:p>
            <a:r>
              <a:rPr lang="en-US" dirty="0" smtClean="0"/>
              <a:t>Cara </a:t>
            </a:r>
            <a:r>
              <a:rPr lang="en-US" dirty="0"/>
              <a:t>First in, First Out (FIFO Method)</a:t>
            </a:r>
          </a:p>
          <a:p>
            <a:r>
              <a:rPr lang="en-US" dirty="0" smtClean="0"/>
              <a:t>Cara </a:t>
            </a:r>
            <a:r>
              <a:rPr lang="en-US" dirty="0"/>
              <a:t>Rata-rata </a:t>
            </a:r>
            <a:r>
              <a:rPr lang="en-US" dirty="0" err="1" smtClean="0"/>
              <a:t>Tertimbang</a:t>
            </a:r>
            <a:r>
              <a:rPr lang="en-US" dirty="0" smtClean="0"/>
              <a:t> (</a:t>
            </a:r>
            <a:r>
              <a:rPr lang="en-US" dirty="0"/>
              <a:t>Weighted Average Method)</a:t>
            </a:r>
          </a:p>
          <a:p>
            <a:r>
              <a:rPr lang="en-US" dirty="0" smtClean="0"/>
              <a:t>Cara </a:t>
            </a:r>
            <a:r>
              <a:rPr lang="en-US" dirty="0"/>
              <a:t>last In, First Out (LIFO Method)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b="1" dirty="0" err="1" smtClean="0">
                <a:solidFill>
                  <a:schemeClr val="bg1"/>
                </a:solidFill>
                <a:latin typeface="Agency FB" pitchFamily="34" charset="0"/>
              </a:rPr>
              <a:t>Pengendalian</a:t>
            </a:r>
            <a:r>
              <a:rPr lang="en-US" b="1" dirty="0" smtClean="0">
                <a:solidFill>
                  <a:schemeClr val="bg1"/>
                </a:solidFill>
                <a:latin typeface="Agency FB" pitchFamily="34" charset="0"/>
              </a:rPr>
              <a:t> 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819400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gency FB" pitchFamily="34" charset="0"/>
              </a:rPr>
              <a:t>Perusahaan </a:t>
            </a:r>
            <a:r>
              <a:rPr lang="en-US" dirty="0" err="1" smtClean="0">
                <a:latin typeface="Agency FB" pitchFamily="34" charset="0"/>
              </a:rPr>
              <a:t>harus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dapat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mempertahankan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suatu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jumlah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persediaan</a:t>
            </a:r>
            <a:r>
              <a:rPr lang="en-US" dirty="0" smtClean="0">
                <a:latin typeface="Agency FB" pitchFamily="34" charset="0"/>
              </a:rPr>
              <a:t> yang </a:t>
            </a:r>
            <a:r>
              <a:rPr lang="en-US" dirty="0">
                <a:latin typeface="Agency FB" pitchFamily="34" charset="0"/>
              </a:rPr>
              <a:t>optimum yang </a:t>
            </a:r>
            <a:r>
              <a:rPr lang="en-US" dirty="0" err="1" smtClean="0">
                <a:latin typeface="Agency FB" pitchFamily="34" charset="0"/>
              </a:rPr>
              <a:t>dapat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menjamin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kebutuhan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bagi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kelancaran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kegiatan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dalam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jumlah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mutu</a:t>
            </a:r>
            <a:r>
              <a:rPr lang="en-US" dirty="0" smtClean="0">
                <a:latin typeface="Agency FB" pitchFamily="34" charset="0"/>
              </a:rPr>
              <a:t> yang </a:t>
            </a:r>
            <a:r>
              <a:rPr lang="en-US" dirty="0" err="1" smtClean="0">
                <a:latin typeface="Agency FB" pitchFamily="34" charset="0"/>
              </a:rPr>
              <a:t>tepat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serta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dengan</a:t>
            </a: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err="1" smtClean="0">
                <a:latin typeface="Agency FB" pitchFamily="34" charset="0"/>
              </a:rPr>
              <a:t>biaya</a:t>
            </a:r>
            <a:r>
              <a:rPr lang="en-US" dirty="0" smtClean="0">
                <a:latin typeface="Agency FB" pitchFamily="34" charset="0"/>
              </a:rPr>
              <a:t> yang </a:t>
            </a:r>
            <a:r>
              <a:rPr lang="en-US" dirty="0" err="1">
                <a:latin typeface="Agency FB" pitchFamily="34" charset="0"/>
              </a:rPr>
              <a:t>serendah-rendahnya</a:t>
            </a:r>
            <a:r>
              <a:rPr lang="en-US" dirty="0">
                <a:latin typeface="Agency FB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i="1" dirty="0" err="1" smtClean="0"/>
              <a:t>Administrasi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Persediaan</a:t>
            </a:r>
            <a:endParaRPr lang="en-US" sz="1800" b="1" i="1" dirty="0"/>
          </a:p>
          <a:p>
            <a:r>
              <a:rPr lang="en-US" sz="1800" dirty="0" err="1"/>
              <a:t>Masalahyang</a:t>
            </a:r>
            <a:r>
              <a:rPr lang="en-US" sz="1800" dirty="0"/>
              <a:t> </a:t>
            </a:r>
            <a:r>
              <a:rPr lang="en-US" sz="1800" dirty="0" err="1"/>
              <a:t>timbuladalah</a:t>
            </a:r>
            <a:r>
              <a:rPr lang="en-US" sz="1800" dirty="0"/>
              <a:t>:</a:t>
            </a:r>
          </a:p>
          <a:p>
            <a:pPr lvl="1"/>
            <a:r>
              <a:rPr lang="en-US" sz="1400" dirty="0" err="1" smtClean="0"/>
              <a:t>Prosedur</a:t>
            </a:r>
            <a:r>
              <a:rPr lang="en-US" sz="1400" dirty="0" smtClean="0"/>
              <a:t> </a:t>
            </a:r>
            <a:r>
              <a:rPr lang="en-US" sz="1400" dirty="0" err="1" smtClean="0"/>
              <a:t>pembelian</a:t>
            </a:r>
            <a:r>
              <a:rPr lang="en-US" sz="1400" dirty="0"/>
              <a:t>, </a:t>
            </a:r>
            <a:r>
              <a:rPr lang="en-US" sz="1400" dirty="0" err="1"/>
              <a:t>penerimaan</a:t>
            </a:r>
            <a:r>
              <a:rPr lang="en-US" sz="1400" dirty="0"/>
              <a:t>, </a:t>
            </a:r>
            <a:r>
              <a:rPr lang="en-US" sz="1400" dirty="0" err="1" smtClean="0"/>
              <a:t>penyimpanan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pemakaian</a:t>
            </a:r>
            <a:endParaRPr lang="en-US" sz="1400" dirty="0"/>
          </a:p>
          <a:p>
            <a:pPr lvl="1"/>
            <a:r>
              <a:rPr lang="en-US" sz="1400" dirty="0" err="1" smtClean="0"/>
              <a:t>Pembukuan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Inventarisasi</a:t>
            </a:r>
            <a:endParaRPr lang="en-US" sz="1400" dirty="0"/>
          </a:p>
          <a:p>
            <a:pPr lvl="1"/>
            <a:r>
              <a:rPr lang="en-US" sz="1400" dirty="0" err="1" smtClean="0"/>
              <a:t>Pengawasan</a:t>
            </a:r>
            <a:r>
              <a:rPr lang="en-US" sz="1400" dirty="0" smtClean="0"/>
              <a:t>( </a:t>
            </a:r>
            <a:r>
              <a:rPr lang="en-US" sz="1400" dirty="0" err="1" smtClean="0"/>
              <a:t>Fisik</a:t>
            </a:r>
            <a:r>
              <a:rPr lang="en-US" sz="1400" dirty="0"/>
              <a:t>, </a:t>
            </a:r>
            <a:r>
              <a:rPr lang="en-US" sz="1400" dirty="0" err="1" smtClean="0"/>
              <a:t>Akuntansi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yang </a:t>
            </a:r>
            <a:r>
              <a:rPr lang="en-US" sz="1400" dirty="0" err="1"/>
              <a:t>dibutuhkan</a:t>
            </a:r>
            <a:r>
              <a:rPr lang="en-US" sz="1400" dirty="0"/>
              <a:t>)</a:t>
            </a:r>
            <a:endParaRPr lang="en-US" sz="1600" dirty="0"/>
          </a:p>
          <a:p>
            <a:pPr>
              <a:buNone/>
            </a:pPr>
            <a:endParaRPr lang="en-US" sz="400" b="1" i="1" dirty="0" smtClean="0"/>
          </a:p>
          <a:p>
            <a:pPr>
              <a:buNone/>
            </a:pPr>
            <a:r>
              <a:rPr lang="en-US" sz="1800" b="1" i="1" dirty="0" err="1" smtClean="0"/>
              <a:t>Pencatatan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dalam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Pengendalian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Persediaan</a:t>
            </a:r>
            <a:endParaRPr lang="en-US" sz="1800" b="1" i="1" dirty="0"/>
          </a:p>
          <a:p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600" dirty="0" err="1" smtClean="0"/>
              <a:t>dibeli</a:t>
            </a:r>
            <a:endParaRPr lang="en-US" sz="1800" dirty="0"/>
          </a:p>
          <a:p>
            <a:r>
              <a:rPr lang="en-US" sz="1800" dirty="0" err="1" smtClean="0"/>
              <a:t>Laporanpenerimaan</a:t>
            </a:r>
            <a:endParaRPr lang="en-US" sz="1800" dirty="0"/>
          </a:p>
          <a:p>
            <a:r>
              <a:rPr lang="en-US" sz="1800" dirty="0" err="1" smtClean="0"/>
              <a:t>Catatanpersediaan</a:t>
            </a:r>
            <a:endParaRPr lang="en-US" sz="1800" dirty="0"/>
          </a:p>
          <a:p>
            <a:r>
              <a:rPr lang="en-US" sz="1800" dirty="0" err="1" smtClean="0"/>
              <a:t>Daftarpermintaanbahan</a:t>
            </a:r>
            <a:endParaRPr lang="en-US" sz="1800" dirty="0"/>
          </a:p>
          <a:p>
            <a:r>
              <a:rPr lang="en-US" sz="1800" dirty="0" err="1" smtClean="0"/>
              <a:t>Perkiraanpengawasan</a:t>
            </a:r>
            <a:endParaRPr lang="en-US" sz="1800" dirty="0"/>
          </a:p>
          <a:p>
            <a:pPr>
              <a:buNone/>
            </a:pPr>
            <a:endParaRPr lang="en-US" sz="500" dirty="0"/>
          </a:p>
          <a:p>
            <a:pPr>
              <a:buNone/>
            </a:pPr>
            <a:r>
              <a:rPr lang="en-US" sz="1800" b="1" i="1" dirty="0" err="1" smtClean="0"/>
              <a:t>PerputaranPersediaan</a:t>
            </a:r>
            <a:r>
              <a:rPr lang="en-US" sz="1800" b="1" i="1" dirty="0" smtClean="0"/>
              <a:t>(Inventory </a:t>
            </a:r>
            <a:r>
              <a:rPr lang="en-US" sz="1800" b="1" i="1" dirty="0"/>
              <a:t>Turn Over)</a:t>
            </a:r>
          </a:p>
          <a:p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baku</a:t>
            </a:r>
            <a:endParaRPr lang="en-US" sz="1800" dirty="0"/>
          </a:p>
          <a:p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setengah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endParaRPr lang="en-US" sz="1800" dirty="0"/>
          </a:p>
          <a:p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b="1" smtClean="0">
                <a:solidFill>
                  <a:schemeClr val="bg1"/>
                </a:solidFill>
                <a:latin typeface="Agency FB" pitchFamily="34" charset="0"/>
              </a:rPr>
              <a:t>Pengendalian PERSEDIAAN</a:t>
            </a:r>
            <a:endParaRPr lang="en-US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66" y="0"/>
            <a:ext cx="9149166" cy="990600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en-US" sz="3200" cap="all" dirty="0" err="1" smtClean="0">
                <a:solidFill>
                  <a:schemeClr val="bg1"/>
                </a:solidFill>
                <a:latin typeface="Agency FB" pitchFamily="34" charset="0"/>
              </a:rPr>
              <a:t>Syarat-syarat</a:t>
            </a:r>
            <a:r>
              <a:rPr lang="en-US" sz="3200" cap="all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cap="all" dirty="0" err="1" smtClean="0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sz="3200" cap="all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cap="all" dirty="0" err="1" smtClean="0">
                <a:solidFill>
                  <a:schemeClr val="bg1"/>
                </a:solidFill>
                <a:latin typeface="Agency FB" pitchFamily="34" charset="0"/>
              </a:rPr>
              <a:t>sistem</a:t>
            </a:r>
            <a:r>
              <a:rPr lang="en-US" sz="3200" cap="all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cap="all" dirty="0" err="1" smtClean="0">
                <a:solidFill>
                  <a:schemeClr val="bg1"/>
                </a:solidFill>
                <a:latin typeface="Agency FB" pitchFamily="34" charset="0"/>
              </a:rPr>
              <a:t>Pengendalian</a:t>
            </a:r>
            <a:r>
              <a:rPr lang="en-US" sz="3200" cap="all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sz="3200" cap="all" dirty="0" err="1" smtClean="0">
                <a:solidFill>
                  <a:schemeClr val="bg1"/>
                </a:solidFill>
                <a:latin typeface="Agency FB" pitchFamily="34" charset="0"/>
              </a:rPr>
              <a:t>persediaan</a:t>
            </a:r>
            <a:endParaRPr lang="en-US" sz="3200" cap="all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809999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2400" dirty="0" err="1" smtClean="0">
                <a:latin typeface="Agency FB" pitchFamily="34" charset="0"/>
              </a:rPr>
              <a:t>Gudang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>
                <a:latin typeface="Agency FB" pitchFamily="34" charset="0"/>
              </a:rPr>
              <a:t>luas</a:t>
            </a:r>
            <a:endParaRPr lang="en-US" sz="2400" dirty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Sentralisasi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kekuasaaan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tanggungjawab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dibagian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gudang</a:t>
            </a:r>
            <a:endParaRPr lang="en-US" sz="2400" dirty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Sistem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pencatatan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pemeriksaan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atas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penerimaan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barang</a:t>
            </a:r>
            <a:endParaRPr lang="en-US" sz="2400" dirty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Pengawasan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mutlak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atas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pengeluaran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barang</a:t>
            </a:r>
            <a:endParaRPr lang="en-US" sz="2400" dirty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Pencatatan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jumlah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barang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 smtClean="0">
                <a:latin typeface="Agency FB" pitchFamily="34" charset="0"/>
              </a:rPr>
              <a:t>dipesan</a:t>
            </a:r>
            <a:r>
              <a:rPr lang="en-US" sz="2400" dirty="0" smtClean="0">
                <a:latin typeface="Agency FB" pitchFamily="34" charset="0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barang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keluar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sisa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barang</a:t>
            </a:r>
            <a:endParaRPr lang="en-US" sz="2400" dirty="0">
              <a:latin typeface="Agency FB" pitchFamily="34" charset="0"/>
            </a:endParaRPr>
          </a:p>
          <a:p>
            <a:r>
              <a:rPr lang="en-US" sz="2400" dirty="0" err="1" smtClean="0">
                <a:latin typeface="Agency FB" pitchFamily="34" charset="0"/>
              </a:rPr>
              <a:t>Perencanaan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untuk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mengganti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barang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 smtClean="0">
                <a:latin typeface="Agency FB" pitchFamily="34" charset="0"/>
              </a:rPr>
              <a:t>keluar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>
                <a:latin typeface="Agency FB" pitchFamily="34" charset="0"/>
              </a:rPr>
              <a:t>rusak</a:t>
            </a:r>
            <a:r>
              <a:rPr lang="en-US" sz="2400" dirty="0">
                <a:latin typeface="Agency FB" pitchFamily="34" charset="0"/>
              </a:rPr>
              <a:t>, </a:t>
            </a:r>
            <a:r>
              <a:rPr lang="en-US" sz="2400" dirty="0" err="1" smtClean="0">
                <a:latin typeface="Agency FB" pitchFamily="34" charset="0"/>
              </a:rPr>
              <a:t>usang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baranglama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>
                <a:latin typeface="Agency FB" pitchFamily="34" charset="0"/>
              </a:rPr>
              <a:t>(out of date)</a:t>
            </a:r>
          </a:p>
          <a:p>
            <a:r>
              <a:rPr lang="en-US" sz="2400" dirty="0" err="1" smtClean="0">
                <a:latin typeface="Agency FB" pitchFamily="34" charset="0"/>
              </a:rPr>
              <a:t>Pengecekkan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untuk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menjamin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efektivitas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kegiatan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rutin</a:t>
            </a:r>
            <a:endParaRPr lang="en-US" sz="24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666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PERSEDIAAN INVENTORY Model Persediaan (Metode ABC, Economic Order Quantity (EOQ),  Production Order Quantity dan Quantity Discount)    RZ Abdul Aziz IBI Darmajaya</vt:lpstr>
      <vt:lpstr>Pengertian Persediaan</vt:lpstr>
      <vt:lpstr>Fungsi Persediaan</vt:lpstr>
      <vt:lpstr>Fungsi Persediaan</vt:lpstr>
      <vt:lpstr>JENIS-JENIS PERSEDIAAN </vt:lpstr>
      <vt:lpstr>Teknik Persediaan</vt:lpstr>
      <vt:lpstr>Pengendalian PERSEDIAAN</vt:lpstr>
      <vt:lpstr>PowerPoint Presentation</vt:lpstr>
      <vt:lpstr>Syarat-syarat dalam sistem Pengendalian persediaan</vt:lpstr>
      <vt:lpstr>Tujuan Pengendalian Persediaan</vt:lpstr>
      <vt:lpstr>Keuntungan Pengendalian Persediaan</vt:lpstr>
      <vt:lpstr>Metode Persediaan</vt:lpstr>
      <vt:lpstr>Metode ABC </vt:lpstr>
      <vt:lpstr> MODEL PERSEDIAAN</vt:lpstr>
      <vt:lpstr> MODEL PERSEDIAAN</vt:lpstr>
      <vt:lpstr>Economic Order Quantity (EOQ)</vt:lpstr>
      <vt:lpstr>Production Order Quantity</vt:lpstr>
      <vt:lpstr>Quantity Discount</vt:lpstr>
    </vt:vector>
  </TitlesOfParts>
  <Company>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PERSEDIAAN INVENTORY</dc:title>
  <dc:creator>RZ Abd Aziz</dc:creator>
  <cp:lastModifiedBy>abdurrahman</cp:lastModifiedBy>
  <cp:revision>9</cp:revision>
  <dcterms:created xsi:type="dcterms:W3CDTF">2010-03-26T21:49:52Z</dcterms:created>
  <dcterms:modified xsi:type="dcterms:W3CDTF">2013-09-12T04:37:07Z</dcterms:modified>
</cp:coreProperties>
</file>