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Fq6s36LRKMPmr95RNvq+cw==" hashData="3ikrvlKd1lvFpi9JUhwNXTvHLcs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83846-8752-4771-9FA6-8519AE85E149}" type="datetimeFigureOut">
              <a:rPr kumimoji="1" lang="ja-JP" altLang="en-US" smtClean="0"/>
              <a:t>2013/9/12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4E27F-8EFB-4628-84D4-2BE2C46C8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2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BA1CE5-D82D-4F0C-AED7-49D1DF8492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7C38-7BA5-470D-89D3-08E7BDBE8C34}" type="datetimeFigureOut">
              <a:rPr kumimoji="1" lang="ja-JP" altLang="en-US" smtClean="0"/>
              <a:t>2013/9/12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29B2-D570-478C-B7B2-3C6D164C9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14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7C38-7BA5-470D-89D3-08E7BDBE8C34}" type="datetimeFigureOut">
              <a:rPr kumimoji="1" lang="ja-JP" altLang="en-US" smtClean="0"/>
              <a:t>2013/9/12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29B2-D570-478C-B7B2-3C6D164C9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28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7C38-7BA5-470D-89D3-08E7BDBE8C34}" type="datetimeFigureOut">
              <a:rPr kumimoji="1" lang="ja-JP" altLang="en-US" smtClean="0"/>
              <a:t>2013/9/12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29B2-D570-478C-B7B2-3C6D164C9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03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7C38-7BA5-470D-89D3-08E7BDBE8C34}" type="datetimeFigureOut">
              <a:rPr kumimoji="1" lang="ja-JP" altLang="en-US" smtClean="0"/>
              <a:t>2013/9/12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29B2-D570-478C-B7B2-3C6D164C9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49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7C38-7BA5-470D-89D3-08E7BDBE8C34}" type="datetimeFigureOut">
              <a:rPr kumimoji="1" lang="ja-JP" altLang="en-US" smtClean="0"/>
              <a:t>2013/9/12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29B2-D570-478C-B7B2-3C6D164C9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90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7C38-7BA5-470D-89D3-08E7BDBE8C34}" type="datetimeFigureOut">
              <a:rPr kumimoji="1" lang="ja-JP" altLang="en-US" smtClean="0"/>
              <a:t>2013/9/12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29B2-D570-478C-B7B2-3C6D164C9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7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7C38-7BA5-470D-89D3-08E7BDBE8C34}" type="datetimeFigureOut">
              <a:rPr kumimoji="1" lang="ja-JP" altLang="en-US" smtClean="0"/>
              <a:t>2013/9/12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29B2-D570-478C-B7B2-3C6D164C9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32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7C38-7BA5-470D-89D3-08E7BDBE8C34}" type="datetimeFigureOut">
              <a:rPr kumimoji="1" lang="ja-JP" altLang="en-US" smtClean="0"/>
              <a:t>2013/9/12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29B2-D570-478C-B7B2-3C6D164C9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27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7C38-7BA5-470D-89D3-08E7BDBE8C34}" type="datetimeFigureOut">
              <a:rPr kumimoji="1" lang="ja-JP" altLang="en-US" smtClean="0"/>
              <a:t>2013/9/12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29B2-D570-478C-B7B2-3C6D164C9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78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7C38-7BA5-470D-89D3-08E7BDBE8C34}" type="datetimeFigureOut">
              <a:rPr kumimoji="1" lang="ja-JP" altLang="en-US" smtClean="0"/>
              <a:t>2013/9/12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29B2-D570-478C-B7B2-3C6D164C9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90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17C38-7BA5-470D-89D3-08E7BDBE8C34}" type="datetimeFigureOut">
              <a:rPr kumimoji="1" lang="ja-JP" altLang="en-US" smtClean="0"/>
              <a:t>2013/9/12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29B2-D570-478C-B7B2-3C6D164C9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13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17C38-7BA5-470D-89D3-08E7BDBE8C34}" type="datetimeFigureOut">
              <a:rPr kumimoji="1" lang="ja-JP" altLang="en-US" smtClean="0"/>
              <a:t>2013/9/12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529B2-D570-478C-B7B2-3C6D164C9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03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7391400" cy="2743200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algn="r"/>
            <a:r>
              <a:rPr lang="en-US" altLang="ja-JP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TATA LETAK FASILITAS</a:t>
            </a:r>
            <a:br>
              <a:rPr lang="en-US" altLang="ja-JP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altLang="ja-JP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en-US" altLang="ja-JP" sz="18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RZ Abdul Aziz</a:t>
            </a:r>
            <a:br>
              <a:rPr lang="en-US" altLang="ja-JP" sz="18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altLang="ja-JP" sz="18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IBI </a:t>
            </a:r>
            <a:r>
              <a:rPr lang="en-US" altLang="ja-JP" sz="1800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Darmajaya</a:t>
            </a:r>
            <a:r>
              <a:rPr lang="en-US" altLang="ja-JP" sz="18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kumimoji="1" lang="ja-JP" altLang="en-US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2742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5776" y="1295400"/>
            <a:ext cx="8097224" cy="37394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en-US" altLang="ja-JP" sz="1400" dirty="0" err="1">
                <a:solidFill>
                  <a:srgbClr val="000000"/>
                </a:solidFill>
                <a:latin typeface="Arial Bold Italic"/>
              </a:rPr>
              <a:t>Keuntungan</a:t>
            </a:r>
            <a:r>
              <a:rPr lang="en-US" altLang="ja-JP" sz="1400" dirty="0">
                <a:solidFill>
                  <a:srgbClr val="000000"/>
                </a:solidFill>
                <a:latin typeface="Arial Bold Italic"/>
              </a:rPr>
              <a:t> : </a:t>
            </a:r>
            <a:endParaRPr lang="en-US" altLang="ja-JP" sz="1400" dirty="0" smtClean="0">
              <a:solidFill>
                <a:srgbClr val="000000"/>
              </a:solidFill>
              <a:latin typeface="Arial Bold Italic"/>
            </a:endParaRP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ja-JP" sz="1400" dirty="0" err="1" smtClean="0">
                <a:solidFill>
                  <a:srgbClr val="000000"/>
                </a:solidFill>
                <a:latin typeface="Arial"/>
              </a:rPr>
              <a:t>Fleksibilitas</a:t>
            </a:r>
            <a:r>
              <a:rPr lang="en-US" altLang="ja-JP" sz="1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peralatan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dan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personel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</a:rPr>
              <a:t>Investasi</a:t>
            </a:r>
            <a:r>
              <a:rPr lang="en-US" sz="1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/>
              </a:rPr>
              <a:t>lebih</a:t>
            </a:r>
            <a:r>
              <a:rPr lang="en-US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/>
              </a:rPr>
              <a:t>kecil</a:t>
            </a:r>
            <a:r>
              <a:rPr lang="en-US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/>
              </a:rPr>
              <a:t>dalam</a:t>
            </a:r>
            <a:r>
              <a:rPr lang="en-US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/>
              </a:rPr>
              <a:t>peralatan</a:t>
            </a:r>
            <a:r>
              <a:rPr lang="en-US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/>
              </a:rPr>
              <a:t>karena</a:t>
            </a:r>
            <a:r>
              <a:rPr lang="en-US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/>
              </a:rPr>
              <a:t>duplikasi</a:t>
            </a:r>
            <a:r>
              <a:rPr lang="en-US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</a:rPr>
              <a:t>tidak</a:t>
            </a:r>
            <a:r>
              <a:rPr lang="en-US" sz="1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</a:rPr>
              <a:t>diperlukan</a:t>
            </a:r>
            <a:r>
              <a:rPr lang="en-US" sz="1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/>
              </a:rPr>
              <a:t>kecuali</a:t>
            </a:r>
            <a:r>
              <a:rPr lang="en-US" altLang="ja-JP" sz="1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volume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besar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285750" indent="-285750" algn="just" fontAlgn="auto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ja-JP" sz="1400" dirty="0" err="1" smtClean="0">
                <a:solidFill>
                  <a:srgbClr val="000000"/>
                </a:solidFill>
                <a:latin typeface="Arial"/>
              </a:rPr>
              <a:t>Keahlian</a:t>
            </a:r>
            <a:r>
              <a:rPr lang="en-US" altLang="ja-JP" sz="1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;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pengawas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untuk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tiap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departemen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menjadi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/>
              </a:rPr>
              <a:t>berpengetahuan</a:t>
            </a:r>
            <a:r>
              <a:rPr lang="en-US" altLang="ja-JP" sz="1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/>
              </a:rPr>
              <a:t>luas</a:t>
            </a:r>
            <a:r>
              <a:rPr lang="en-US" altLang="ja-JP" sz="1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mengenai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fungsi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di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bawah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pengawasan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mereka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Keragaman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tugas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endParaRPr lang="en-US" altLang="ja-JP" sz="1400" dirty="0" smtClean="0">
              <a:solidFill>
                <a:srgbClr val="000000"/>
              </a:solidFill>
              <a:latin typeface="Arial"/>
            </a:endParaRPr>
          </a:p>
          <a:p>
            <a:pPr algn="just">
              <a:spcAft>
                <a:spcPts val="600"/>
              </a:spcAft>
              <a:defRPr/>
            </a:pPr>
            <a:endParaRPr lang="en-US" altLang="ja-JP" sz="1400" dirty="0" smtClean="0">
              <a:solidFill>
                <a:srgbClr val="000000"/>
              </a:solidFill>
              <a:latin typeface="Arial Bold Italic"/>
            </a:endParaRPr>
          </a:p>
          <a:p>
            <a:pPr algn="just">
              <a:spcAft>
                <a:spcPts val="600"/>
              </a:spcAft>
              <a:defRPr/>
            </a:pPr>
            <a:r>
              <a:rPr lang="en-US" altLang="ja-JP" sz="1400" dirty="0" err="1" smtClean="0">
                <a:solidFill>
                  <a:srgbClr val="000000"/>
                </a:solidFill>
                <a:latin typeface="Arial Bold Italic"/>
              </a:rPr>
              <a:t>Kerugian</a:t>
            </a:r>
            <a:r>
              <a:rPr lang="en-US" altLang="ja-JP" sz="1400" dirty="0" smtClean="0">
                <a:solidFill>
                  <a:srgbClr val="000000"/>
                </a:solidFill>
                <a:latin typeface="Arial Bold Italic"/>
              </a:rPr>
              <a:t> :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Tidak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adanya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efisiensi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dalam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penanganan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bahan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endParaRPr lang="en-US" altLang="ja-JP" sz="1400" dirty="0" smtClean="0">
              <a:solidFill>
                <a:srgbClr val="000000"/>
              </a:solidFill>
              <a:latin typeface="Arial"/>
            </a:endParaRP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Tidak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adanya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efisiensi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dalam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pengaturan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waktu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endParaRPr lang="en-US" altLang="ja-JP" sz="1400" dirty="0" smtClean="0">
              <a:solidFill>
                <a:srgbClr val="000000"/>
              </a:solidFill>
              <a:latin typeface="Arial"/>
            </a:endParaRP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nl-NL" altLang="ja-JP" sz="1400" dirty="0">
                <a:solidFill>
                  <a:srgbClr val="000000"/>
                </a:solidFill>
                <a:latin typeface="Arial"/>
              </a:rPr>
              <a:t>Komplikasi perencanaan dan pengendalian produksi </a:t>
            </a:r>
            <a:endParaRPr lang="nl-NL" altLang="ja-JP" sz="1400" dirty="0" smtClean="0">
              <a:solidFill>
                <a:srgbClr val="000000"/>
              </a:solidFill>
              <a:latin typeface="Arial"/>
            </a:endParaRP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Biaya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besar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endParaRPr lang="en-US" altLang="ja-JP" sz="1400" dirty="0" smtClean="0">
              <a:solidFill>
                <a:srgbClr val="000000"/>
              </a:solidFill>
              <a:latin typeface="Arial"/>
            </a:endParaRP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Produktivitas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altLang="ja-JP" sz="1400" dirty="0" err="1">
                <a:solidFill>
                  <a:srgbClr val="000000"/>
                </a:solidFill>
                <a:latin typeface="Arial"/>
              </a:rPr>
              <a:t>lebih</a:t>
            </a:r>
            <a:r>
              <a:rPr lang="en-US" altLang="ja-JP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/>
              </a:rPr>
              <a:t>rendah</a:t>
            </a:r>
            <a:endParaRPr lang="en-US" altLang="ja-JP" sz="105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8158" y="0"/>
            <a:ext cx="9152158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3600" dirty="0" smtClean="0">
                <a:solidFill>
                  <a:schemeClr val="bg1"/>
                </a:solidFill>
                <a:latin typeface="Agency FB" pitchFamily="34" charset="0"/>
              </a:rPr>
              <a:t>TATA LETAK PROSES</a:t>
            </a:r>
            <a:r>
              <a:rPr lang="en-US" altLang="ja-JP" sz="48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3600" dirty="0" smtClean="0">
                <a:solidFill>
                  <a:schemeClr val="bg1"/>
                </a:solidFill>
                <a:latin typeface="Agency FB" pitchFamily="34" charset="0"/>
              </a:rPr>
              <a:t>  </a:t>
            </a:r>
            <a:endParaRPr lang="ja-JP" altLang="en-US" sz="36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73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886945"/>
            <a:ext cx="792480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Contoh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penerapan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pada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operasi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nonmanufaktur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Toko</a:t>
            </a:r>
            <a:endParaRPr lang="en-US" sz="2800" dirty="0" smtClean="0">
              <a:solidFill>
                <a:srgbClr val="000000"/>
              </a:solidFill>
              <a:latin typeface="Agency FB" pitchFamily="34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ja-JP" sz="2800" dirty="0" err="1" smtClean="0">
                <a:solidFill>
                  <a:srgbClr val="000000"/>
                </a:solidFill>
                <a:latin typeface="Agency FB" pitchFamily="34" charset="0"/>
              </a:rPr>
              <a:t>Pekerjaan</a:t>
            </a:r>
            <a:r>
              <a:rPr lang="en-US" altLang="ja-JP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di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kantor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ja-JP" sz="2800" dirty="0" err="1" smtClean="0">
                <a:solidFill>
                  <a:srgbClr val="000000"/>
                </a:solidFill>
                <a:latin typeface="Agency FB" pitchFamily="34" charset="0"/>
              </a:rPr>
              <a:t>Rumah</a:t>
            </a:r>
            <a:r>
              <a:rPr lang="en-US" altLang="ja-JP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sakit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,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dll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endParaRPr lang="en-US" sz="2800" dirty="0">
              <a:solidFill>
                <a:srgbClr val="000000"/>
              </a:solidFill>
              <a:latin typeface="Agency FB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158" y="0"/>
            <a:ext cx="9152158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3600" dirty="0" smtClean="0">
                <a:solidFill>
                  <a:schemeClr val="bg1"/>
                </a:solidFill>
                <a:latin typeface="Agency FB" pitchFamily="34" charset="0"/>
              </a:rPr>
              <a:t>TATA LETAK PROSES</a:t>
            </a:r>
            <a:r>
              <a:rPr lang="en-US" altLang="ja-JP" sz="48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3600" dirty="0" smtClean="0">
                <a:solidFill>
                  <a:schemeClr val="bg1"/>
                </a:solidFill>
                <a:latin typeface="Agency FB" pitchFamily="34" charset="0"/>
              </a:rPr>
              <a:t>  </a:t>
            </a:r>
            <a:endParaRPr lang="ja-JP" altLang="en-US" sz="36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218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 descr="a2e197.tmp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14309" y="1406974"/>
            <a:ext cx="728726" cy="29751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60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>
                <a:solidFill>
                  <a:srgbClr val="000000"/>
                </a:solidFill>
                <a:latin typeface="Arial Bold"/>
              </a:rPr>
              <a:t>Milling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209" y="1609336"/>
            <a:ext cx="1794722" cy="29751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60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>
                <a:solidFill>
                  <a:srgbClr val="000000"/>
                </a:solidFill>
                <a:latin typeface="Arial Bold"/>
              </a:rPr>
              <a:t>Lathe Department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5974" y="1615709"/>
            <a:ext cx="1224053" cy="29751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60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>
                <a:solidFill>
                  <a:srgbClr val="000000"/>
                </a:solidFill>
                <a:latin typeface="Arial Bold"/>
              </a:rPr>
              <a:t>Department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98938" y="1609336"/>
            <a:ext cx="1906932" cy="29751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60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>
                <a:solidFill>
                  <a:srgbClr val="000000"/>
                </a:solidFill>
                <a:latin typeface="Arial Bold"/>
              </a:rPr>
              <a:t>Drilling Department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42419" y="1945544"/>
            <a:ext cx="376065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M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9267" y="1945544"/>
            <a:ext cx="376065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M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44774" y="1945544"/>
            <a:ext cx="347211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D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47029" y="1945544"/>
            <a:ext cx="347211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D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49283" y="1945544"/>
            <a:ext cx="347211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D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51538" y="1945544"/>
            <a:ext cx="347211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D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47213" y="2103290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64159" y="2103290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42419" y="2633893"/>
            <a:ext cx="376065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M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59267" y="2633893"/>
            <a:ext cx="376065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M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44774" y="2633893"/>
            <a:ext cx="347211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D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47029" y="2633893"/>
            <a:ext cx="347211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D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49283" y="2633893"/>
            <a:ext cx="347211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D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51538" y="2633893"/>
            <a:ext cx="347211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D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47213" y="2892024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64159" y="2892024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49763" y="3535759"/>
            <a:ext cx="36163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G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72488" y="3535759"/>
            <a:ext cx="36163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G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96683" y="3535759"/>
            <a:ext cx="36163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G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70534" y="3535759"/>
            <a:ext cx="329770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P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47213" y="3680758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64159" y="3680758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49763" y="4240042"/>
            <a:ext cx="36163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G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72488" y="4240042"/>
            <a:ext cx="36163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G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96683" y="4240042"/>
            <a:ext cx="36163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G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70534" y="4240042"/>
            <a:ext cx="329770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P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47213" y="4469492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64159" y="4469492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51436" y="4663887"/>
            <a:ext cx="2020746" cy="29751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60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>
                <a:solidFill>
                  <a:srgbClr val="000000"/>
                </a:solidFill>
                <a:latin typeface="Arial Bold"/>
              </a:rPr>
              <a:t>Painting Department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96289" y="4692568"/>
            <a:ext cx="924292" cy="29751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60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>
                <a:solidFill>
                  <a:srgbClr val="000000"/>
                </a:solidFill>
                <a:latin typeface="Arial Bold"/>
              </a:rPr>
              <a:t>Grinding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91979" y="4914050"/>
            <a:ext cx="1224053" cy="29751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60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>
                <a:solidFill>
                  <a:srgbClr val="000000"/>
                </a:solidFill>
                <a:latin typeface="Arial Bold"/>
              </a:rPr>
              <a:t>Department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347213" y="5200863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64159" y="5200863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89732" y="5409599"/>
            <a:ext cx="320280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A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60939" y="5408005"/>
            <a:ext cx="320280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A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732146" y="5408005"/>
            <a:ext cx="320280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A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52409" y="5546631"/>
            <a:ext cx="1705911" cy="536976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254501" indent="-254501" algn="ctr" fontAlgn="auto">
              <a:lnSpc>
                <a:spcPts val="166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 dirty="0" smtClean="0">
                <a:solidFill>
                  <a:srgbClr val="000000"/>
                </a:solidFill>
                <a:latin typeface="Arial Bold"/>
              </a:rPr>
              <a:t>Receiving and</a:t>
            </a:r>
          </a:p>
          <a:p>
            <a:pPr marL="254501" indent="-254501" algn="ctr" fontAlgn="auto">
              <a:lnSpc>
                <a:spcPts val="166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 dirty="0" smtClean="0">
                <a:solidFill>
                  <a:srgbClr val="000000"/>
                </a:solidFill>
                <a:latin typeface="Arial Bold"/>
              </a:rPr>
              <a:t>Shipping </a:t>
            </a:r>
            <a:endParaRPr lang="en-US" sz="1602" dirty="0">
              <a:solidFill>
                <a:srgbClr val="000000"/>
              </a:solidFill>
              <a:latin typeface="Arial Bold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08342" y="5852564"/>
            <a:ext cx="1038105" cy="29751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60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>
                <a:solidFill>
                  <a:srgbClr val="000000"/>
                </a:solidFill>
                <a:latin typeface="Arial Bold"/>
              </a:rPr>
              <a:t>Assembly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-8158" y="0"/>
            <a:ext cx="9152158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3600" dirty="0" smtClean="0">
                <a:solidFill>
                  <a:schemeClr val="bg1"/>
                </a:solidFill>
                <a:latin typeface="Agency FB" pitchFamily="34" charset="0"/>
              </a:rPr>
              <a:t>TATA LETAK PROSES</a:t>
            </a:r>
            <a:r>
              <a:rPr lang="en-US" altLang="ja-JP" sz="48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3600" dirty="0" smtClean="0">
                <a:solidFill>
                  <a:schemeClr val="bg1"/>
                </a:solidFill>
                <a:latin typeface="Agency FB" pitchFamily="34" charset="0"/>
              </a:rPr>
              <a:t>  </a:t>
            </a:r>
            <a:endParaRPr lang="ja-JP" altLang="en-US" sz="36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5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 descr="a2e199.tmp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14309" y="1406974"/>
            <a:ext cx="728726" cy="29751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60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>
                <a:solidFill>
                  <a:srgbClr val="000000"/>
                </a:solidFill>
                <a:latin typeface="Arial Bold"/>
              </a:rPr>
              <a:t>Milling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209" y="1609336"/>
            <a:ext cx="1794722" cy="29751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60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>
                <a:solidFill>
                  <a:srgbClr val="000000"/>
                </a:solidFill>
                <a:latin typeface="Arial Bold"/>
              </a:rPr>
              <a:t>Lathe Department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5974" y="1615709"/>
            <a:ext cx="1224053" cy="29751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60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>
                <a:solidFill>
                  <a:srgbClr val="000000"/>
                </a:solidFill>
                <a:latin typeface="Arial Bold"/>
              </a:rPr>
              <a:t>Department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98938" y="1609336"/>
            <a:ext cx="1906932" cy="29751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60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>
                <a:solidFill>
                  <a:srgbClr val="000000"/>
                </a:solidFill>
                <a:latin typeface="Arial Bold"/>
              </a:rPr>
              <a:t>Drilling Department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42419" y="1945544"/>
            <a:ext cx="376065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M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9267" y="1945544"/>
            <a:ext cx="376065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M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44774" y="1945544"/>
            <a:ext cx="347211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D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47029" y="1945544"/>
            <a:ext cx="347211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D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49283" y="1945544"/>
            <a:ext cx="347211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D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51538" y="1945544"/>
            <a:ext cx="347211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D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47213" y="2103290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64159" y="2103290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42419" y="2633893"/>
            <a:ext cx="376065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M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59267" y="2633893"/>
            <a:ext cx="376065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M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44774" y="2633893"/>
            <a:ext cx="347211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D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47029" y="2633893"/>
            <a:ext cx="347211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D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49283" y="2633893"/>
            <a:ext cx="347211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D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51538" y="2633893"/>
            <a:ext cx="347211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D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47213" y="2892024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64159" y="2892024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49763" y="3535759"/>
            <a:ext cx="36163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G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72488" y="3535759"/>
            <a:ext cx="36163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G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96683" y="3535759"/>
            <a:ext cx="36163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G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70534" y="3535759"/>
            <a:ext cx="329770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P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47213" y="3680758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64159" y="3680758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49763" y="4240042"/>
            <a:ext cx="36163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G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72488" y="4240042"/>
            <a:ext cx="36163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G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96683" y="4240042"/>
            <a:ext cx="36163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G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70534" y="4240042"/>
            <a:ext cx="329770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P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47213" y="4469492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64159" y="4469492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49966" y="4663887"/>
            <a:ext cx="2020746" cy="29751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60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>
                <a:solidFill>
                  <a:srgbClr val="000000"/>
                </a:solidFill>
                <a:latin typeface="Arial Bold"/>
              </a:rPr>
              <a:t>Painting Department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96289" y="4692568"/>
            <a:ext cx="924292" cy="29751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60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>
                <a:solidFill>
                  <a:srgbClr val="000000"/>
                </a:solidFill>
                <a:latin typeface="Arial Bold"/>
              </a:rPr>
              <a:t>Grinding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91979" y="4914050"/>
            <a:ext cx="1224053" cy="29751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60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>
                <a:solidFill>
                  <a:srgbClr val="000000"/>
                </a:solidFill>
                <a:latin typeface="Arial Bold"/>
              </a:rPr>
              <a:t>Department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347213" y="5200863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64159" y="5200863"/>
            <a:ext cx="29604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89732" y="5409599"/>
            <a:ext cx="320280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A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60939" y="5408005"/>
            <a:ext cx="320280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A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730676" y="5408005"/>
            <a:ext cx="320280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A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506874" y="5852564"/>
            <a:ext cx="1038105" cy="29751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60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>
                <a:solidFill>
                  <a:srgbClr val="000000"/>
                </a:solidFill>
                <a:latin typeface="Arial Bold"/>
              </a:rPr>
              <a:t>Assembly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-8158" y="0"/>
            <a:ext cx="9152158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3600" dirty="0" smtClean="0">
                <a:solidFill>
                  <a:schemeClr val="bg1"/>
                </a:solidFill>
                <a:latin typeface="Agency FB" pitchFamily="34" charset="0"/>
              </a:rPr>
              <a:t>TATA LETAK PROSES</a:t>
            </a:r>
            <a:r>
              <a:rPr lang="en-US" altLang="ja-JP" sz="48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3600" dirty="0" smtClean="0">
                <a:solidFill>
                  <a:schemeClr val="bg1"/>
                </a:solidFill>
                <a:latin typeface="Agency FB" pitchFamily="34" charset="0"/>
              </a:rPr>
              <a:t>  </a:t>
            </a:r>
            <a:endParaRPr lang="ja-JP" altLang="en-US" sz="36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36911" y="5549676"/>
            <a:ext cx="1705911" cy="536976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254501" indent="-254501" algn="ctr" fontAlgn="auto">
              <a:lnSpc>
                <a:spcPts val="166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 dirty="0" smtClean="0">
                <a:solidFill>
                  <a:srgbClr val="000000"/>
                </a:solidFill>
                <a:latin typeface="Arial Bold"/>
              </a:rPr>
              <a:t>Receiving and</a:t>
            </a:r>
          </a:p>
          <a:p>
            <a:pPr marL="254501" indent="-254501" algn="ctr" fontAlgn="auto">
              <a:lnSpc>
                <a:spcPts val="166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2" dirty="0" smtClean="0">
                <a:solidFill>
                  <a:srgbClr val="000000"/>
                </a:solidFill>
                <a:latin typeface="Arial Bold"/>
              </a:rPr>
              <a:t>Shipping </a:t>
            </a:r>
            <a:endParaRPr lang="en-US" sz="1602" dirty="0">
              <a:solidFill>
                <a:srgbClr val="000000"/>
              </a:solidFill>
              <a:latin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005218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2774" y="1583842"/>
            <a:ext cx="8066426" cy="36625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Merupakan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jenis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operasi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 yang 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membawa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 orang 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dan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peralatan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 yang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diperlukan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ke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barang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sedang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diproduksi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diservis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. Tata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letak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digunakan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karena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barang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dikerjakan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terlalu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rentan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terlalu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besar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terlalu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berat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dipindahkan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tanpa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komplikasi</a:t>
            </a:r>
            <a:r>
              <a:rPr lang="en-US" sz="2400" dirty="0" smtClean="0">
                <a:solidFill>
                  <a:srgbClr val="000000"/>
                </a:solidFill>
                <a:latin typeface="Agency FB" pitchFamily="34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Agency FB" pitchFamily="34" charset="0"/>
              </a:rPr>
              <a:t>contoh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:</a:t>
            </a:r>
            <a:endParaRPr lang="en-US" sz="2400" dirty="0" smtClean="0">
              <a:solidFill>
                <a:srgbClr val="000000"/>
              </a:solidFill>
              <a:latin typeface="Agency FB" pitchFamily="34" charset="0"/>
            </a:endParaRP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Pembuatan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>
                <a:solidFill>
                  <a:srgbClr val="000000"/>
                </a:solidFill>
                <a:latin typeface="Agency FB" pitchFamily="34" charset="0"/>
              </a:rPr>
              <a:t>pesawat</a:t>
            </a:r>
            <a:r>
              <a:rPr lang="en-US" altLang="ja-JP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>
                <a:solidFill>
                  <a:srgbClr val="000000"/>
                </a:solidFill>
                <a:latin typeface="Agency FB" pitchFamily="34" charset="0"/>
              </a:rPr>
              <a:t>terbang</a:t>
            </a:r>
            <a:r>
              <a:rPr lang="en-US" altLang="ja-JP" sz="2400" dirty="0">
                <a:solidFill>
                  <a:srgbClr val="000000"/>
                </a:solidFill>
                <a:latin typeface="Agency FB" pitchFamily="34" charset="0"/>
              </a:rPr>
              <a:t>, </a:t>
            </a:r>
            <a:endParaRPr lang="en-US" altLang="ja-JP" sz="2400" dirty="0" smtClean="0">
              <a:solidFill>
                <a:srgbClr val="000000"/>
              </a:solidFill>
              <a:latin typeface="Agency FB" pitchFamily="34" charset="0"/>
            </a:endParaRP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ja-JP" sz="2400" dirty="0">
                <a:solidFill>
                  <a:srgbClr val="000000"/>
                </a:solidFill>
                <a:latin typeface="Agency FB" pitchFamily="34" charset="0"/>
              </a:rPr>
              <a:t>P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embangunan </a:t>
            </a:r>
            <a:r>
              <a:rPr lang="en-US" altLang="ja-JP" sz="2400" dirty="0" err="1">
                <a:solidFill>
                  <a:srgbClr val="000000"/>
                </a:solidFill>
                <a:latin typeface="Agency FB" pitchFamily="34" charset="0"/>
              </a:rPr>
              <a:t>rumah</a:t>
            </a:r>
            <a:r>
              <a:rPr lang="en-US" altLang="ja-JP" sz="2400" dirty="0">
                <a:solidFill>
                  <a:srgbClr val="000000"/>
                </a:solidFill>
                <a:latin typeface="Agency FB" pitchFamily="34" charset="0"/>
              </a:rPr>
              <a:t>, </a:t>
            </a:r>
            <a:endParaRPr lang="en-US" altLang="ja-JP" sz="2400" dirty="0" smtClean="0">
              <a:solidFill>
                <a:srgbClr val="000000"/>
              </a:solidFill>
              <a:latin typeface="Agency FB" pitchFamily="34" charset="0"/>
            </a:endParaRP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Pembuatan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>
                <a:solidFill>
                  <a:srgbClr val="000000"/>
                </a:solidFill>
                <a:latin typeface="Agency FB" pitchFamily="34" charset="0"/>
              </a:rPr>
              <a:t>kapal</a:t>
            </a:r>
            <a:r>
              <a:rPr lang="en-US" altLang="ja-JP" sz="2400" dirty="0">
                <a:solidFill>
                  <a:srgbClr val="000000"/>
                </a:solidFill>
                <a:latin typeface="Agency FB" pitchFamily="34" charset="0"/>
              </a:rPr>
              <a:t>, </a:t>
            </a:r>
            <a:r>
              <a:rPr lang="en-US" altLang="ja-JP" sz="2400" dirty="0" err="1">
                <a:solidFill>
                  <a:srgbClr val="000000"/>
                </a:solidFill>
                <a:latin typeface="Agency FB" pitchFamily="34" charset="0"/>
              </a:rPr>
              <a:t>dll</a:t>
            </a:r>
            <a:r>
              <a:rPr lang="en-US" altLang="ja-JP" sz="2400" dirty="0">
                <a:solidFill>
                  <a:srgbClr val="000000"/>
                </a:solidFill>
                <a:latin typeface="Agency FB" pitchFamily="34" charset="0"/>
              </a:rPr>
              <a:t>.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3600" dirty="0" smtClean="0">
                <a:solidFill>
                  <a:schemeClr val="bg1"/>
                </a:solidFill>
                <a:latin typeface="Agency FB" pitchFamily="34" charset="0"/>
              </a:rPr>
              <a:t>TATA LETAK POSISI TETAP</a:t>
            </a:r>
            <a:r>
              <a:rPr lang="en-US" altLang="ja-JP" sz="44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3600" dirty="0" smtClean="0">
                <a:solidFill>
                  <a:schemeClr val="bg1"/>
                </a:solidFill>
                <a:latin typeface="Agency FB" pitchFamily="34" charset="0"/>
              </a:rPr>
              <a:t>  </a:t>
            </a:r>
            <a:endParaRPr lang="ja-JP" altLang="en-US" sz="36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161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143000" y="1371600"/>
            <a:ext cx="7487936" cy="46166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b="1" dirty="0" err="1" smtClean="0">
                <a:solidFill>
                  <a:srgbClr val="000000"/>
                </a:solidFill>
                <a:latin typeface="Agency FB" pitchFamily="34" charset="0"/>
              </a:rPr>
              <a:t>Keuntungan</a:t>
            </a:r>
            <a:r>
              <a:rPr lang="en-US" sz="2800" b="1" dirty="0" smtClean="0">
                <a:solidFill>
                  <a:srgbClr val="000000"/>
                </a:solidFill>
                <a:latin typeface="Agency FB" pitchFamily="34" charset="0"/>
              </a:rPr>
              <a:t> :</a:t>
            </a:r>
          </a:p>
          <a:p>
            <a:pPr marL="342900" indent="-3429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Meminimumkan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kerusakan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pad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barang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dan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biaya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pemindahan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barang</a:t>
            </a:r>
            <a:endParaRPr lang="en-US" altLang="ja-JP" sz="2400" dirty="0" smtClean="0">
              <a:solidFill>
                <a:srgbClr val="000000"/>
              </a:solidFill>
              <a:latin typeface="Agency FB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Mengurangi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masalah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perencanaan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ulang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dan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penginstruksian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orang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tiap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kali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jenis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baru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aktifitas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dimulai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</a:p>
          <a:p>
            <a:pPr algn="just">
              <a:spcAft>
                <a:spcPts val="1200"/>
              </a:spcAft>
            </a:pPr>
            <a:endParaRPr lang="en-US" altLang="ja-JP" sz="2400" dirty="0" smtClean="0">
              <a:solidFill>
                <a:srgbClr val="000000"/>
              </a:solidFill>
              <a:latin typeface="Agency FB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en-US" altLang="ja-JP" sz="2800" b="1" dirty="0" err="1" smtClean="0">
                <a:solidFill>
                  <a:srgbClr val="000000"/>
                </a:solidFill>
                <a:latin typeface="Agency FB" pitchFamily="34" charset="0"/>
              </a:rPr>
              <a:t>Kerugian</a:t>
            </a:r>
            <a:r>
              <a:rPr lang="en-US" altLang="ja-JP" sz="2800" b="1" dirty="0" smtClean="0">
                <a:solidFill>
                  <a:srgbClr val="000000"/>
                </a:solidFill>
                <a:latin typeface="Agency FB" pitchFamily="34" charset="0"/>
              </a:rPr>
              <a:t> : </a:t>
            </a:r>
          </a:p>
          <a:p>
            <a:pPr marL="342900" indent="-3429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Tingkat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bayaran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pekerja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tinggi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</a:p>
          <a:p>
            <a:pPr marL="342900" indent="-3429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Biaya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pemindahan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orang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dan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peralatan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tinggi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</a:p>
          <a:p>
            <a:pPr marL="342900" indent="-3429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Pemanfaatan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peralatan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mungkin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rendah</a:t>
            </a:r>
            <a:endParaRPr lang="en-US" altLang="ja-JP" sz="1600" dirty="0" smtClean="0">
              <a:solidFill>
                <a:srgbClr val="000000"/>
              </a:solidFill>
              <a:latin typeface="Agency FB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3600" dirty="0" smtClean="0">
                <a:solidFill>
                  <a:schemeClr val="bg1"/>
                </a:solidFill>
                <a:latin typeface="Agency FB" pitchFamily="34" charset="0"/>
              </a:rPr>
              <a:t>TATA LETAK POSISI TETAP</a:t>
            </a:r>
            <a:r>
              <a:rPr lang="en-US" altLang="ja-JP" sz="44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3600" dirty="0" smtClean="0">
                <a:solidFill>
                  <a:schemeClr val="bg1"/>
                </a:solidFill>
                <a:latin typeface="Agency FB" pitchFamily="34" charset="0"/>
              </a:rPr>
              <a:t>  </a:t>
            </a:r>
            <a:endParaRPr lang="ja-JP" altLang="en-US" sz="36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720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9003" y="1676400"/>
            <a:ext cx="7887797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Contoh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penerapan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pada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operasi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itchFamily="34" charset="0"/>
              </a:rPr>
              <a:t>nonmanufaktur</a:t>
            </a:r>
            <a:r>
              <a:rPr lang="en-US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gency FB" pitchFamily="34" charset="0"/>
              </a:rPr>
              <a:t>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ja-JP" sz="2400" dirty="0">
                <a:solidFill>
                  <a:srgbClr val="000000"/>
                </a:solidFill>
                <a:latin typeface="Agency FB" pitchFamily="34" charset="0"/>
              </a:rPr>
              <a:t>Mobil </a:t>
            </a:r>
            <a:r>
              <a:rPr lang="en-US" altLang="ja-JP" sz="2400" dirty="0" err="1">
                <a:solidFill>
                  <a:srgbClr val="000000"/>
                </a:solidFill>
                <a:latin typeface="Agency FB" pitchFamily="34" charset="0"/>
              </a:rPr>
              <a:t>pemadam</a:t>
            </a:r>
            <a:r>
              <a:rPr lang="en-US" altLang="ja-JP" sz="24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kebakaran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,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ja-JP" sz="2400" dirty="0">
                <a:solidFill>
                  <a:srgbClr val="000000"/>
                </a:solidFill>
                <a:latin typeface="Agency FB" pitchFamily="34" charset="0"/>
              </a:rPr>
              <a:t>Mobil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polisi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,</a:t>
            </a:r>
          </a:p>
          <a:p>
            <a:pPr marL="342900" indent="-3429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Ambulans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, </a:t>
            </a:r>
            <a:endParaRPr lang="en-US" altLang="ja-JP" sz="2400" dirty="0">
              <a:solidFill>
                <a:srgbClr val="000000"/>
              </a:solidFill>
              <a:latin typeface="Agency FB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Tukang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servis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, </a:t>
            </a:r>
            <a:r>
              <a:rPr lang="en-US" altLang="ja-JP" sz="2400" dirty="0" err="1" smtClean="0">
                <a:solidFill>
                  <a:srgbClr val="000000"/>
                </a:solidFill>
                <a:latin typeface="Agency FB" pitchFamily="34" charset="0"/>
              </a:rPr>
              <a:t>dll</a:t>
            </a:r>
            <a:r>
              <a:rPr lang="en-US" altLang="ja-JP" sz="24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endParaRPr lang="en-US" altLang="ja-JP" sz="2400" dirty="0">
              <a:solidFill>
                <a:srgbClr val="000000"/>
              </a:solidFill>
              <a:latin typeface="Agency FB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3600" dirty="0" smtClean="0">
                <a:solidFill>
                  <a:schemeClr val="bg1"/>
                </a:solidFill>
                <a:latin typeface="Agency FB" pitchFamily="34" charset="0"/>
              </a:rPr>
              <a:t>TATA LETAK POSISI TETAP</a:t>
            </a:r>
            <a:r>
              <a:rPr lang="en-US" altLang="ja-JP" sz="44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3600" dirty="0" smtClean="0">
                <a:solidFill>
                  <a:schemeClr val="bg1"/>
                </a:solidFill>
                <a:latin typeface="Agency FB" pitchFamily="34" charset="0"/>
              </a:rPr>
              <a:t>  </a:t>
            </a:r>
            <a:endParaRPr lang="ja-JP" altLang="en-US" sz="36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331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905000"/>
            <a:ext cx="7772400" cy="29084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>
            <a:spAutoFit/>
          </a:bodyPr>
          <a:lstStyle/>
          <a:p>
            <a:pPr marL="457200" indent="-457200" algn="just" fontAlgn="auto">
              <a:spcBef>
                <a:spcPts val="600"/>
              </a:spcBef>
              <a:spcAft>
                <a:spcPts val="0"/>
              </a:spcAft>
              <a:buSzPct val="58000"/>
              <a:buFont typeface="Wingdings" pitchFamily="2" charset="2"/>
              <a:buChar char="l"/>
              <a:defRPr/>
            </a:pP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Volume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produksi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endParaRPr lang="en-US" sz="2800" dirty="0" smtClean="0">
              <a:solidFill>
                <a:srgbClr val="000000"/>
              </a:solidFill>
              <a:latin typeface="Agency FB" pitchFamily="34" charset="0"/>
            </a:endParaRPr>
          </a:p>
          <a:p>
            <a:pPr marL="457200" indent="-457200" algn="just" fontAlgn="auto">
              <a:spcBef>
                <a:spcPts val="600"/>
              </a:spcBef>
              <a:spcAft>
                <a:spcPts val="0"/>
              </a:spcAft>
              <a:buSzPct val="58000"/>
              <a:buFont typeface="Wingdings" pitchFamily="2" charset="2"/>
              <a:buChar char="l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Bobot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barang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diproduksi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</a:p>
          <a:p>
            <a:pPr marL="457200" indent="-457200" algn="just" fontAlgn="auto">
              <a:spcBef>
                <a:spcPts val="600"/>
              </a:spcBef>
              <a:spcAft>
                <a:spcPts val="0"/>
              </a:spcAft>
              <a:buSzPct val="58000"/>
              <a:buFont typeface="Wingdings" pitchFamily="2" charset="2"/>
              <a:buChar char="l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Sifat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jasa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diberikan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Biaya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gedung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menampung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operasi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</a:p>
          <a:p>
            <a:pPr marL="457200" indent="-457200" algn="just" fontAlgn="auto">
              <a:spcBef>
                <a:spcPts val="600"/>
              </a:spcBef>
              <a:spcAft>
                <a:spcPts val="0"/>
              </a:spcAft>
              <a:buSzPct val="58000"/>
              <a:buFont typeface="Wingdings" pitchFamily="2" charset="2"/>
              <a:buChar char="l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Bauran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produk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harus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menggunakan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fasilitas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sama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Kerentanan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produk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atau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komponen</a:t>
            </a:r>
            <a:endParaRPr lang="en-US" sz="2800" dirty="0">
              <a:solidFill>
                <a:srgbClr val="000000"/>
              </a:solidFill>
              <a:latin typeface="Agency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876" y="0"/>
            <a:ext cx="9147875" cy="95410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2800" dirty="0" err="1" smtClean="0">
                <a:solidFill>
                  <a:schemeClr val="bg1"/>
                </a:solidFill>
                <a:latin typeface="Agency FB" pitchFamily="34" charset="0"/>
              </a:rPr>
              <a:t>Faktor-faktor</a:t>
            </a:r>
            <a:r>
              <a:rPr lang="en-US" altLang="ja-JP" sz="2800" dirty="0" smtClean="0">
                <a:solidFill>
                  <a:schemeClr val="bg1"/>
                </a:solidFill>
                <a:latin typeface="Agency FB" pitchFamily="34" charset="0"/>
              </a:rPr>
              <a:t> yang </a:t>
            </a:r>
            <a:r>
              <a:rPr lang="en-US" altLang="ja-JP" sz="2800" dirty="0" err="1" smtClean="0">
                <a:solidFill>
                  <a:schemeClr val="bg1"/>
                </a:solidFill>
                <a:latin typeface="Agency FB" pitchFamily="34" charset="0"/>
              </a:rPr>
              <a:t>mempengaruhi</a:t>
            </a:r>
            <a:r>
              <a:rPr lang="en-US" altLang="ja-JP" sz="28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</a:p>
          <a:p>
            <a:pPr algn="r"/>
            <a:r>
              <a:rPr lang="en-US" altLang="ja-JP" sz="2800" dirty="0" err="1" smtClean="0">
                <a:solidFill>
                  <a:schemeClr val="bg1"/>
                </a:solidFill>
                <a:latin typeface="Agency FB" pitchFamily="34" charset="0"/>
              </a:rPr>
              <a:t>pemilihan</a:t>
            </a:r>
            <a:r>
              <a:rPr lang="en-US" altLang="ja-JP" sz="28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2800" dirty="0" err="1" smtClean="0">
                <a:solidFill>
                  <a:schemeClr val="bg1"/>
                </a:solidFill>
                <a:latin typeface="Agency FB" pitchFamily="34" charset="0"/>
              </a:rPr>
              <a:t>tata</a:t>
            </a:r>
            <a:r>
              <a:rPr lang="en-US" altLang="ja-JP" sz="28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2800" dirty="0" err="1" smtClean="0">
                <a:solidFill>
                  <a:schemeClr val="bg1"/>
                </a:solidFill>
                <a:latin typeface="Agency FB" pitchFamily="34" charset="0"/>
              </a:rPr>
              <a:t>letak</a:t>
            </a:r>
            <a:endParaRPr lang="ja-JP" altLang="en-US" sz="28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39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4625" y="2015654"/>
            <a:ext cx="7792380" cy="21679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>
            <a:spAutoFit/>
          </a:bodyPr>
          <a:lstStyle/>
          <a:p>
            <a:pPr marL="342911" indent="-342911"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998" dirty="0" smtClean="0">
                <a:solidFill>
                  <a:srgbClr val="000000"/>
                </a:solidFill>
                <a:latin typeface="Arial Bold Italic"/>
              </a:rPr>
              <a:t>Tata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letak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atau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tata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letak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pabrik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merujuk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pada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seleksi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lokasi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untuk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tiap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departemen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, proses,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fungsi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,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atau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aktifitas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yang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akan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menjadi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bagian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dari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operasi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di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dalam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 Bold Italic"/>
              </a:rPr>
              <a:t>suatu</a:t>
            </a:r>
            <a:r>
              <a:rPr lang="en-US" sz="1998" dirty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1998" dirty="0" err="1" smtClean="0">
                <a:solidFill>
                  <a:srgbClr val="000000"/>
                </a:solidFill>
                <a:latin typeface="Arial Bold Italic"/>
              </a:rPr>
              <a:t>fasilitas</a:t>
            </a:r>
            <a:r>
              <a:rPr lang="en-US" sz="1998" dirty="0" smtClean="0">
                <a:solidFill>
                  <a:srgbClr val="000000"/>
                </a:solidFill>
                <a:latin typeface="Arial Bold Italic"/>
              </a:rPr>
              <a:t>.</a:t>
            </a:r>
          </a:p>
          <a:p>
            <a:pPr marL="342911" indent="-342911"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sv-SE" altLang="ja-JP" sz="1998" dirty="0" smtClean="0">
                <a:solidFill>
                  <a:srgbClr val="000000"/>
                </a:solidFill>
                <a:latin typeface="Arial Bold Italic"/>
              </a:rPr>
              <a:t>Tata </a:t>
            </a:r>
            <a:r>
              <a:rPr lang="sv-SE" altLang="ja-JP" sz="1998" dirty="0">
                <a:solidFill>
                  <a:srgbClr val="000000"/>
                </a:solidFill>
                <a:latin typeface="Arial Bold Italic"/>
              </a:rPr>
              <a:t>letak suatu fasilitas menentukan aliran umum gerakan orang dan bahan di dalam fasilitas bersangkutan dan memiliki dampak yang penting pada efisiensi pengoperasian.</a:t>
            </a:r>
            <a:endParaRPr lang="en-US" sz="1998" dirty="0">
              <a:solidFill>
                <a:srgbClr val="000000"/>
              </a:solidFill>
              <a:latin typeface="Arial Bold Italic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2561"/>
            <a:ext cx="9144000" cy="92333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4000" dirty="0" smtClean="0">
                <a:solidFill>
                  <a:schemeClr val="bg1"/>
                </a:solidFill>
                <a:latin typeface="Agency FB" pitchFamily="34" charset="0"/>
              </a:rPr>
              <a:t>TATA LETAK FASILITAS</a:t>
            </a:r>
            <a:r>
              <a:rPr lang="en-US" altLang="ja-JP" sz="54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4000" dirty="0" smtClean="0">
                <a:solidFill>
                  <a:schemeClr val="bg1"/>
                </a:solidFill>
                <a:latin typeface="Agency FB" pitchFamily="34" charset="0"/>
              </a:rPr>
              <a:t>  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2383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371600"/>
            <a:ext cx="7001977" cy="40129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>
            <a:spAutoFit/>
          </a:bodyPr>
          <a:lstStyle/>
          <a:p>
            <a:pPr marL="401638" indent="-401638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998" dirty="0" err="1" smtClean="0">
                <a:solidFill>
                  <a:srgbClr val="000000"/>
                </a:solidFill>
                <a:latin typeface="Arial"/>
              </a:rPr>
              <a:t>Mengurangi</a:t>
            </a: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kemacetan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menghalangi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gerakan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orang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/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bahan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</a:t>
            </a:r>
            <a:endParaRPr lang="en-US" sz="1998" dirty="0" smtClean="0">
              <a:solidFill>
                <a:srgbClr val="000000"/>
              </a:solidFill>
              <a:latin typeface="Arial"/>
            </a:endParaRPr>
          </a:p>
          <a:p>
            <a:pPr marL="401638" indent="-401638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998" dirty="0" err="1" smtClean="0">
                <a:solidFill>
                  <a:srgbClr val="000000"/>
                </a:solidFill>
                <a:latin typeface="Arial"/>
              </a:rPr>
              <a:t>Meminimumkan</a:t>
            </a: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biaya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penanganan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bahan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</a:t>
            </a:r>
            <a:endParaRPr lang="sv-SE" sz="1998" dirty="0" smtClean="0">
              <a:solidFill>
                <a:srgbClr val="000000"/>
              </a:solidFill>
              <a:latin typeface="Arial"/>
            </a:endParaRPr>
          </a:p>
          <a:p>
            <a:pPr marL="401638" indent="-401638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v-SE" sz="1998" dirty="0" smtClean="0">
                <a:solidFill>
                  <a:srgbClr val="000000"/>
                </a:solidFill>
                <a:latin typeface="Arial"/>
              </a:rPr>
              <a:t>Mengurangi bahaya bagi personel </a:t>
            </a:r>
          </a:p>
          <a:p>
            <a:pPr marL="401638" indent="-401638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v-SE" sz="1998" dirty="0" smtClean="0">
                <a:solidFill>
                  <a:srgbClr val="000000"/>
                </a:solidFill>
                <a:latin typeface="Arial"/>
              </a:rPr>
              <a:t>Memanfaatkan tenaga kerja secara efisien</a:t>
            </a:r>
          </a:p>
          <a:p>
            <a:pPr marL="401638" indent="-401638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v-SE" sz="1998" dirty="0" smtClean="0">
                <a:solidFill>
                  <a:srgbClr val="000000"/>
                </a:solidFill>
                <a:latin typeface="Arial"/>
              </a:rPr>
              <a:t>Meningkatkan semangat kerja </a:t>
            </a:r>
            <a:endParaRPr lang="en-US" sz="1998" dirty="0" smtClean="0">
              <a:solidFill>
                <a:srgbClr val="000000"/>
              </a:solidFill>
              <a:latin typeface="Arial"/>
            </a:endParaRPr>
          </a:p>
          <a:p>
            <a:pPr marL="401638" indent="-401638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998" dirty="0" err="1" smtClean="0">
                <a:solidFill>
                  <a:srgbClr val="000000"/>
                </a:solidFill>
                <a:latin typeface="Arial"/>
              </a:rPr>
              <a:t>Memanfaatkan</a:t>
            </a: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 smtClean="0">
                <a:solidFill>
                  <a:srgbClr val="000000"/>
                </a:solidFill>
                <a:latin typeface="Arial"/>
              </a:rPr>
              <a:t>ruang</a:t>
            </a: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sz="1998" dirty="0" err="1" smtClean="0">
                <a:solidFill>
                  <a:srgbClr val="000000"/>
                </a:solidFill>
                <a:latin typeface="Arial"/>
              </a:rPr>
              <a:t>tersedia</a:t>
            </a: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 smtClean="0">
                <a:solidFill>
                  <a:srgbClr val="000000"/>
                </a:solidFill>
                <a:latin typeface="Arial"/>
              </a:rPr>
              <a:t>secara</a:t>
            </a: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 smtClean="0">
                <a:solidFill>
                  <a:srgbClr val="000000"/>
                </a:solidFill>
                <a:latin typeface="Arial"/>
              </a:rPr>
              <a:t>efektif</a:t>
            </a: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 smtClean="0">
                <a:solidFill>
                  <a:srgbClr val="000000"/>
                </a:solidFill>
                <a:latin typeface="Arial"/>
              </a:rPr>
              <a:t>dan</a:t>
            </a: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 smtClean="0">
                <a:solidFill>
                  <a:srgbClr val="000000"/>
                </a:solidFill>
                <a:latin typeface="Arial"/>
              </a:rPr>
              <a:t>efisien</a:t>
            </a: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401638" indent="-401638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998" dirty="0" err="1" smtClean="0">
                <a:solidFill>
                  <a:srgbClr val="000000"/>
                </a:solidFill>
                <a:latin typeface="Arial"/>
              </a:rPr>
              <a:t>Memberikan</a:t>
            </a: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 smtClean="0">
                <a:solidFill>
                  <a:srgbClr val="000000"/>
                </a:solidFill>
                <a:latin typeface="Arial"/>
              </a:rPr>
              <a:t>fleksibilitas</a:t>
            </a: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 smtClean="0">
                <a:solidFill>
                  <a:srgbClr val="000000"/>
                </a:solidFill>
                <a:latin typeface="Arial"/>
              </a:rPr>
              <a:t>Memberikan</a:t>
            </a: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 smtClean="0">
                <a:solidFill>
                  <a:srgbClr val="000000"/>
                </a:solidFill>
                <a:latin typeface="Arial"/>
              </a:rPr>
              <a:t>kemudahan</a:t>
            </a: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 smtClean="0">
                <a:solidFill>
                  <a:srgbClr val="000000"/>
                </a:solidFill>
                <a:latin typeface="Arial"/>
              </a:rPr>
              <a:t>penyeliaan</a:t>
            </a: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401638" indent="-401638" algn="just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i-FI" sz="1998" dirty="0" smtClean="0">
                <a:solidFill>
                  <a:srgbClr val="000000"/>
                </a:solidFill>
                <a:latin typeface="Arial"/>
              </a:rPr>
              <a:t>Memudahkan kooordinasi dan komunikasi tatap muka </a:t>
            </a:r>
            <a:endParaRPr lang="en-US" sz="1998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18060"/>
            <a:ext cx="9144000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4000" dirty="0" err="1" smtClean="0">
                <a:solidFill>
                  <a:schemeClr val="bg1"/>
                </a:solidFill>
                <a:latin typeface="Agency FB" pitchFamily="34" charset="0"/>
              </a:rPr>
              <a:t>Sasaran</a:t>
            </a:r>
            <a:r>
              <a:rPr lang="en-US" altLang="ja-JP" sz="4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4000" dirty="0" err="1" smtClean="0">
                <a:solidFill>
                  <a:schemeClr val="bg1"/>
                </a:solidFill>
                <a:latin typeface="Agency FB" pitchFamily="34" charset="0"/>
              </a:rPr>
              <a:t>tata</a:t>
            </a:r>
            <a:r>
              <a:rPr lang="en-US" altLang="ja-JP" sz="4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4000" dirty="0" err="1" smtClean="0">
                <a:solidFill>
                  <a:schemeClr val="bg1"/>
                </a:solidFill>
                <a:latin typeface="Agency FB" pitchFamily="34" charset="0"/>
              </a:rPr>
              <a:t>letak</a:t>
            </a:r>
            <a:r>
              <a:rPr lang="en-US" altLang="ja-JP" sz="48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4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endParaRPr lang="ja-JP" alt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9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6094" y="1329796"/>
            <a:ext cx="7771812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Aktifitas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terlibat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dalam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melaksanakan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produksi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suatu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produk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atau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penyediaan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jasa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dapat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dikelompokkan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dan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disusun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dengan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pelbagai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gency FB" pitchFamily="34" charset="0"/>
              </a:rPr>
              <a:t>cara</a:t>
            </a:r>
            <a:r>
              <a:rPr lang="en-US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6094" y="2971800"/>
            <a:ext cx="7771812" cy="33342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Ada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tiga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jenis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tata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letak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klasik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: </a:t>
            </a:r>
            <a:endParaRPr lang="en-US" sz="2800" dirty="0" smtClean="0">
              <a:solidFill>
                <a:srgbClr val="000000"/>
              </a:solidFill>
              <a:latin typeface="Agency FB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ja-JP" sz="2800" dirty="0" smtClean="0">
                <a:solidFill>
                  <a:srgbClr val="000000"/>
                </a:solidFill>
                <a:latin typeface="Agency FB" pitchFamily="34" charset="0"/>
              </a:rPr>
              <a:t>Tata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letak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aliran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lini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endParaRPr lang="en-US" altLang="ja-JP" sz="2800" dirty="0" smtClean="0">
              <a:solidFill>
                <a:srgbClr val="000000"/>
              </a:solidFill>
              <a:latin typeface="Agency FB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Tata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letak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smtClean="0">
                <a:solidFill>
                  <a:srgbClr val="000000"/>
                </a:solidFill>
                <a:latin typeface="Agency FB" pitchFamily="34" charset="0"/>
              </a:rPr>
              <a:t>proses</a:t>
            </a:r>
          </a:p>
          <a:p>
            <a:pPr marL="342900" indent="-342900" algn="just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ja-JP" sz="3200" dirty="0">
                <a:solidFill>
                  <a:srgbClr val="000000"/>
                </a:solidFill>
                <a:latin typeface="Agency FB" pitchFamily="34" charset="0"/>
              </a:rPr>
              <a:t>Tata </a:t>
            </a:r>
            <a:r>
              <a:rPr lang="en-US" altLang="ja-JP" sz="3200" dirty="0" err="1">
                <a:solidFill>
                  <a:srgbClr val="000000"/>
                </a:solidFill>
                <a:latin typeface="Agency FB" pitchFamily="34" charset="0"/>
              </a:rPr>
              <a:t>letak</a:t>
            </a:r>
            <a:r>
              <a:rPr lang="en-US" altLang="ja-JP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3200" dirty="0" err="1">
                <a:solidFill>
                  <a:srgbClr val="000000"/>
                </a:solidFill>
                <a:latin typeface="Agency FB" pitchFamily="34" charset="0"/>
              </a:rPr>
              <a:t>posisi</a:t>
            </a:r>
            <a:r>
              <a:rPr lang="en-US" altLang="ja-JP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3200" dirty="0" err="1">
                <a:solidFill>
                  <a:srgbClr val="000000"/>
                </a:solidFill>
                <a:latin typeface="Agency FB" pitchFamily="34" charset="0"/>
              </a:rPr>
              <a:t>tetap</a:t>
            </a:r>
            <a:r>
              <a:rPr lang="en-US" altLang="ja-JP" sz="3200" dirty="0">
                <a:solidFill>
                  <a:srgbClr val="000000"/>
                </a:solidFill>
                <a:latin typeface="Agency FB" pitchFamily="34" charset="0"/>
              </a:rPr>
              <a:t> </a:t>
            </a:r>
          </a:p>
          <a:p>
            <a:pPr algn="just">
              <a:spcAft>
                <a:spcPts val="1200"/>
              </a:spcAft>
              <a:defRPr/>
            </a:pPr>
            <a:endParaRPr lang="en-US" altLang="ja-JP" sz="2800" dirty="0">
              <a:solidFill>
                <a:srgbClr val="000000"/>
              </a:solidFill>
              <a:latin typeface="Agency FB" pitchFamily="34" charset="0"/>
            </a:endParaRPr>
          </a:p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998" dirty="0">
              <a:solidFill>
                <a:srgbClr val="000000"/>
              </a:solidFill>
              <a:latin typeface="Arial Italic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4400" dirty="0" err="1">
                <a:solidFill>
                  <a:schemeClr val="bg1"/>
                </a:solidFill>
                <a:latin typeface="Agency FB" pitchFamily="34" charset="0"/>
              </a:rPr>
              <a:t>J</a:t>
            </a:r>
            <a:r>
              <a:rPr lang="en-US" altLang="ja-JP" sz="4400" dirty="0" err="1" smtClean="0">
                <a:solidFill>
                  <a:schemeClr val="bg1"/>
                </a:solidFill>
                <a:latin typeface="Agency FB" pitchFamily="34" charset="0"/>
              </a:rPr>
              <a:t>enis</a:t>
            </a:r>
            <a:r>
              <a:rPr lang="en-US" altLang="ja-JP" sz="44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4400" dirty="0" err="1" smtClean="0">
                <a:solidFill>
                  <a:schemeClr val="bg1"/>
                </a:solidFill>
                <a:latin typeface="Agency FB" pitchFamily="34" charset="0"/>
              </a:rPr>
              <a:t>tata</a:t>
            </a:r>
            <a:r>
              <a:rPr lang="en-US" altLang="ja-JP" sz="44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4400" dirty="0" err="1" smtClean="0">
                <a:solidFill>
                  <a:schemeClr val="bg1"/>
                </a:solidFill>
                <a:latin typeface="Agency FB" pitchFamily="34" charset="0"/>
              </a:rPr>
              <a:t>letak</a:t>
            </a:r>
            <a:r>
              <a:rPr lang="en-US" altLang="ja-JP" sz="4400" dirty="0" smtClean="0">
                <a:solidFill>
                  <a:schemeClr val="bg1"/>
                </a:solidFill>
                <a:latin typeface="Arial Italic"/>
              </a:rPr>
              <a:t> </a:t>
            </a:r>
            <a:r>
              <a:rPr lang="en-US" altLang="ja-JP" sz="3600" dirty="0" smtClean="0">
                <a:solidFill>
                  <a:schemeClr val="bg1"/>
                </a:solidFill>
                <a:latin typeface="Arial Italic"/>
              </a:rPr>
              <a:t> </a:t>
            </a:r>
            <a:endParaRPr lang="ja-JP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76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6750" y="1447800"/>
            <a:ext cx="8147915" cy="46628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lIns="0">
            <a:spAutoFit/>
          </a:bodyPr>
          <a:lstStyle/>
          <a:p>
            <a:pPr marL="342911" indent="-342911" algn="just"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Agency FB" pitchFamily="34" charset="0"/>
              </a:rPr>
              <a:t>Merupakan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pengaturan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aktifitas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perlu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dalam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semacam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garis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di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mana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penerima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pelayanan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atau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produk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dalam</a:t>
            </a:r>
            <a:r>
              <a:rPr lang="en-US" sz="2800" dirty="0">
                <a:solidFill>
                  <a:srgbClr val="000000"/>
                </a:solidFill>
                <a:latin typeface="Agency FB" pitchFamily="34" charset="0"/>
              </a:rPr>
              <a:t> proses </a:t>
            </a:r>
            <a:r>
              <a:rPr lang="en-US" sz="2800" dirty="0" err="1">
                <a:solidFill>
                  <a:srgbClr val="000000"/>
                </a:solidFill>
                <a:latin typeface="Agency FB" pitchFamily="34" charset="0"/>
              </a:rPr>
              <a:t>bergerak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.</a:t>
            </a:r>
          </a:p>
          <a:p>
            <a:pPr marL="342911" indent="-342911" algn="just"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Tata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letak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ini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lazim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untuk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pabrik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dengan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produksi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berkesinambungan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.</a:t>
            </a:r>
            <a:r>
              <a:rPr lang="en-US" sz="2800" dirty="0" smtClean="0">
                <a:solidFill>
                  <a:srgbClr val="000000"/>
                </a:solidFill>
                <a:latin typeface="Agency FB" pitchFamily="34" charset="0"/>
              </a:rPr>
              <a:t> </a:t>
            </a:r>
          </a:p>
          <a:p>
            <a:pPr marL="342911" indent="-342911" algn="just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Seleksi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tata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letak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bergantung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pada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faktor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seperti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: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ruang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gedung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tersedia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,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operasi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lain di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gedung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yang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sama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,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kemudahan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penyeliaan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,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kebutuhan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penanganan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bahan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,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dan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lokasi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utilitas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&amp;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operasi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Agency FB" pitchFamily="34" charset="0"/>
              </a:rPr>
              <a:t>pendukung</a:t>
            </a:r>
            <a:r>
              <a:rPr lang="en-US" altLang="ja-JP" sz="2800" dirty="0">
                <a:solidFill>
                  <a:srgbClr val="000000"/>
                </a:solidFill>
                <a:latin typeface="Agency FB" pitchFamily="34" charset="0"/>
              </a:rPr>
              <a:t>. </a:t>
            </a:r>
          </a:p>
          <a:p>
            <a:pPr marL="342911" indent="-342911" algn="just"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rgbClr val="000000"/>
              </a:solidFill>
              <a:latin typeface="Agency FB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583" y="0"/>
            <a:ext cx="9146583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4000" dirty="0" smtClean="0">
                <a:solidFill>
                  <a:schemeClr val="bg1"/>
                </a:solidFill>
                <a:latin typeface="Agency FB" pitchFamily="34" charset="0"/>
              </a:rPr>
              <a:t>TATA LETAK ALIRAN LINI</a:t>
            </a:r>
            <a:r>
              <a:rPr lang="en-US" altLang="ja-JP" sz="48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4000" dirty="0" smtClean="0">
                <a:solidFill>
                  <a:schemeClr val="bg1"/>
                </a:solidFill>
                <a:latin typeface="Agency FB" pitchFamily="34" charset="0"/>
              </a:rPr>
              <a:t>  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819898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763000" cy="5638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550817" y="954572"/>
            <a:ext cx="21586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en-US" sz="2400" dirty="0" err="1" smtClean="0">
                <a:solidFill>
                  <a:srgbClr val="000000"/>
                </a:solidFill>
                <a:latin typeface="Arial Bold Italic"/>
              </a:rPr>
              <a:t>Keuntungan</a:t>
            </a:r>
            <a:r>
              <a:rPr lang="en-US" sz="2400" dirty="0" smtClean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 Bold Italic"/>
              </a:rPr>
              <a:t>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0742" y="1422931"/>
            <a:ext cx="25263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•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4896" y="1422931"/>
            <a:ext cx="4040530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Berkurangnya penanganan bahan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742" y="1759139"/>
            <a:ext cx="25263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•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4897" y="1759139"/>
            <a:ext cx="465287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Sedikitnya jumlah barang dalam proses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0742" y="2095347"/>
            <a:ext cx="25263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•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4896" y="2095347"/>
            <a:ext cx="5447966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Berkurangnya waktu pemrosesan keseluruhan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0742" y="2431554"/>
            <a:ext cx="25263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•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84896" y="2431554"/>
            <a:ext cx="6789679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Sistem perencanaan dan kontrol produksi disederhanakan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0742" y="2767762"/>
            <a:ext cx="25263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•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84897" y="2767762"/>
            <a:ext cx="7828425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Penyederhanaan tugas, memungkinkan pekerja yang tidak terampil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84896" y="3043420"/>
            <a:ext cx="4579139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untuk mempelajari tugas dengan cepat </a:t>
            </a:r>
          </a:p>
        </p:txBody>
      </p:sp>
      <p:sp>
        <p:nvSpPr>
          <p:cNvPr id="7183" name="TextBox 14"/>
          <p:cNvSpPr txBox="1">
            <a:spLocks noChangeArrowheads="1"/>
          </p:cNvSpPr>
          <p:nvPr/>
        </p:nvSpPr>
        <p:spPr bwMode="auto">
          <a:xfrm>
            <a:off x="539037" y="3810000"/>
            <a:ext cx="16985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en-US" sz="2400" dirty="0" err="1" smtClean="0">
                <a:solidFill>
                  <a:srgbClr val="000000"/>
                </a:solidFill>
                <a:latin typeface="Arial Bold Italic"/>
              </a:rPr>
              <a:t>Kerugian</a:t>
            </a:r>
            <a:r>
              <a:rPr lang="en-US" sz="2400" dirty="0" smtClean="0">
                <a:solidFill>
                  <a:srgbClr val="000000"/>
                </a:solidFill>
                <a:latin typeface="Arial Bold Italic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 Bold Italic"/>
              </a:rPr>
              <a:t>: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8229" y="4334762"/>
            <a:ext cx="25263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•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72383" y="4334762"/>
            <a:ext cx="3846694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Tidak adanya fleksibilitas proses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8229" y="4701244"/>
            <a:ext cx="25263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•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72383" y="4701244"/>
            <a:ext cx="5882508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Tidak adanya fleksibilitas dalam pengaturan waktu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8229" y="5067727"/>
            <a:ext cx="25263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•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72383" y="5067727"/>
            <a:ext cx="1886094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Investasi besar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8229" y="5434209"/>
            <a:ext cx="25263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•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72383" y="5434209"/>
            <a:ext cx="5920852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Ketergantungan dari keseluruhan pada tiap bagian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8229" y="5800692"/>
            <a:ext cx="25263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•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4123" y="5689851"/>
            <a:ext cx="3582967" cy="515526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indent="691871" algn="just" fontAlgn="auto">
              <a:lnSpc>
                <a:spcPts val="3336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 dirty="0" err="1" smtClean="0">
                <a:solidFill>
                  <a:srgbClr val="000000"/>
                </a:solidFill>
                <a:latin typeface="Arial"/>
              </a:rPr>
              <a:t>Kemonotonan</a:t>
            </a: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 smtClean="0">
                <a:solidFill>
                  <a:srgbClr val="000000"/>
                </a:solidFill>
                <a:latin typeface="Arial"/>
              </a:rPr>
              <a:t>pekerja</a:t>
            </a:r>
            <a:endParaRPr lang="en-US" sz="1398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2583" y="0"/>
            <a:ext cx="9146583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4000" dirty="0" smtClean="0">
                <a:solidFill>
                  <a:schemeClr val="bg1"/>
                </a:solidFill>
                <a:latin typeface="Agency FB" pitchFamily="34" charset="0"/>
              </a:rPr>
              <a:t>TATA LETAK ALIRAN LINI</a:t>
            </a:r>
            <a:r>
              <a:rPr lang="en-US" altLang="ja-JP" sz="48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4000" dirty="0" smtClean="0">
                <a:solidFill>
                  <a:schemeClr val="bg1"/>
                </a:solidFill>
                <a:latin typeface="Agency FB" pitchFamily="34" charset="0"/>
              </a:rPr>
              <a:t>  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3733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1524000"/>
            <a:ext cx="8610600" cy="30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TextBox 2"/>
          <p:cNvSpPr txBox="1"/>
          <p:nvPr/>
        </p:nvSpPr>
        <p:spPr>
          <a:xfrm>
            <a:off x="787655" y="1828800"/>
            <a:ext cx="6782192" cy="707245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 dirty="0" err="1">
                <a:solidFill>
                  <a:srgbClr val="000000"/>
                </a:solidFill>
                <a:latin typeface="Arial"/>
              </a:rPr>
              <a:t>Contoh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penerapan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pada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operasi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nonmanufaktur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: </a:t>
            </a:r>
            <a:endParaRPr lang="en-US" sz="1998" dirty="0" smtClean="0">
              <a:solidFill>
                <a:srgbClr val="000000"/>
              </a:solidFill>
              <a:latin typeface="Aria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~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Kafetaria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1122" y="2437792"/>
            <a:ext cx="2438792" cy="65659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algn="just" fontAlgn="auto">
              <a:lnSpc>
                <a:spcPts val="2199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 dirty="0">
                <a:solidFill>
                  <a:srgbClr val="000000"/>
                </a:solidFill>
                <a:latin typeface="Arial"/>
              </a:rPr>
              <a:t>~ Donor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darah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</a:t>
            </a:r>
            <a:endParaRPr lang="en-US" sz="1998" dirty="0" smtClean="0">
              <a:solidFill>
                <a:srgbClr val="000000"/>
              </a:solidFill>
              <a:latin typeface="Arial"/>
            </a:endParaRPr>
          </a:p>
          <a:p>
            <a:pPr algn="just" fontAlgn="auto">
              <a:lnSpc>
                <a:spcPts val="2199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 dirty="0" smtClean="0">
                <a:solidFill>
                  <a:srgbClr val="000000"/>
                </a:solidFill>
                <a:latin typeface="Arial"/>
              </a:rPr>
              <a:t>~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dll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7656" y="3546486"/>
            <a:ext cx="7899144" cy="707245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998" dirty="0">
                <a:solidFill>
                  <a:srgbClr val="000000"/>
                </a:solidFill>
                <a:latin typeface="Arial"/>
              </a:rPr>
              <a:t>Aliran lini mengurangi jumlah waktu yang harus digunakan dan mengurangi langkah mundur. </a:t>
            </a:r>
            <a:endParaRPr lang="en-US" sz="1998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583" y="0"/>
            <a:ext cx="9146583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4000" dirty="0" smtClean="0">
                <a:solidFill>
                  <a:schemeClr val="bg1"/>
                </a:solidFill>
                <a:latin typeface="Agency FB" pitchFamily="34" charset="0"/>
              </a:rPr>
              <a:t>TATA LETAK ALIRAN LINI</a:t>
            </a:r>
            <a:r>
              <a:rPr lang="en-US" altLang="ja-JP" sz="48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4000" dirty="0" smtClean="0">
                <a:solidFill>
                  <a:schemeClr val="bg1"/>
                </a:solidFill>
                <a:latin typeface="Agency FB" pitchFamily="34" charset="0"/>
              </a:rPr>
              <a:t>  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8629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 descr="a2e191.tmp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971910" y="2057082"/>
            <a:ext cx="4498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en-US" sz="2400" dirty="0">
                <a:latin typeface="Arial Bold"/>
              </a:rPr>
              <a:t>In </a:t>
            </a: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7804932" y="5274159"/>
            <a:ext cx="7062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en-US" sz="2400" dirty="0">
                <a:latin typeface="Arial Bold"/>
              </a:rPr>
              <a:t>Out </a:t>
            </a:r>
          </a:p>
        </p:txBody>
      </p:sp>
      <p:sp>
        <p:nvSpPr>
          <p:cNvPr id="6" name="Rectangle 5"/>
          <p:cNvSpPr/>
          <p:nvPr/>
        </p:nvSpPr>
        <p:spPr>
          <a:xfrm>
            <a:off x="-2583" y="0"/>
            <a:ext cx="9146583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4000" dirty="0" smtClean="0">
                <a:solidFill>
                  <a:schemeClr val="bg1"/>
                </a:solidFill>
                <a:latin typeface="Agency FB" pitchFamily="34" charset="0"/>
              </a:rPr>
              <a:t>TATA LETAK ALIRAN LINI</a:t>
            </a:r>
            <a:r>
              <a:rPr lang="en-US" altLang="ja-JP" sz="48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4000" dirty="0" smtClean="0">
                <a:solidFill>
                  <a:schemeClr val="bg1"/>
                </a:solidFill>
                <a:latin typeface="Agency FB" pitchFamily="34" charset="0"/>
              </a:rPr>
              <a:t>  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07042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28600" y="1524000"/>
            <a:ext cx="8610600" cy="419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08229" y="1753613"/>
            <a:ext cx="130580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 dirty="0">
                <a:solidFill>
                  <a:srgbClr val="000000"/>
                </a:solidFill>
                <a:latin typeface="Arial"/>
              </a:rPr>
              <a:t>•</a:t>
            </a:r>
            <a:r>
              <a:rPr lang="en-US" sz="1998" dirty="0">
                <a:solidFill>
                  <a:srgbClr val="000000"/>
                </a:solidFill>
                <a:latin typeface="Arial Bold"/>
              </a:rPr>
              <a:t>   </a:t>
            </a:r>
            <a:r>
              <a:rPr lang="en-US" sz="1998" dirty="0" err="1">
                <a:solidFill>
                  <a:srgbClr val="000000"/>
                </a:solidFill>
                <a:latin typeface="Arial Bold"/>
              </a:rPr>
              <a:t>Definisi</a:t>
            </a:r>
            <a:r>
              <a:rPr lang="en-US" sz="1998" dirty="0">
                <a:solidFill>
                  <a:srgbClr val="000000"/>
                </a:solidFill>
                <a:latin typeface="Arial Bold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5566" y="2195708"/>
            <a:ext cx="7801195" cy="707245"/>
          </a:xfrm>
          <a:prstGeom prst="rect">
            <a:avLst/>
          </a:prstGeom>
          <a:noFill/>
        </p:spPr>
        <p:txBody>
          <a:bodyPr lIns="0">
            <a:spAutoFit/>
          </a:bodyPr>
          <a:lstStyle/>
          <a:p>
            <a:pPr indent="7612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 dirty="0" err="1">
                <a:solidFill>
                  <a:srgbClr val="000000"/>
                </a:solidFill>
                <a:latin typeface="Arial"/>
              </a:rPr>
              <a:t>Pengaturan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fasilitas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  agar  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semua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  orang  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dan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peralatan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  yang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melaksanakan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fungsi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sama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dikelompokkan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menjadi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98" dirty="0" err="1">
                <a:solidFill>
                  <a:srgbClr val="000000"/>
                </a:solidFill>
                <a:latin typeface="Arial"/>
              </a:rPr>
              <a:t>satu</a:t>
            </a:r>
            <a:r>
              <a:rPr lang="en-US" sz="1998" dirty="0">
                <a:solidFill>
                  <a:srgbClr val="000000"/>
                </a:solidFill>
                <a:latin typeface="Arial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625" y="3315869"/>
            <a:ext cx="3639779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 Bold"/>
              </a:rPr>
              <a:t>Langkah-langkah pengaturan 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625" y="3621802"/>
            <a:ext cx="25263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•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8074" y="3621802"/>
            <a:ext cx="4349909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Menentukan ukuran tiap departemen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4625" y="3927735"/>
            <a:ext cx="25263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•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8074" y="3927735"/>
            <a:ext cx="678807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Menentukan pengaturan departemen sehubungan dengan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3950" y="4233668"/>
            <a:ext cx="1815562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satu sama lain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4625" y="4539602"/>
            <a:ext cx="252633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•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8074" y="4539602"/>
            <a:ext cx="655884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998">
                <a:solidFill>
                  <a:srgbClr val="000000"/>
                </a:solidFill>
                <a:latin typeface="Arial"/>
              </a:rPr>
              <a:t>Menentukan pengaturan peralatan dan orang dalam tiap </a:t>
            </a:r>
            <a:endParaRPr lang="en-US" sz="1998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3950" y="4845535"/>
            <a:ext cx="1530227" cy="348813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pPr algn="just" fontAlgn="auto">
              <a:lnSpc>
                <a:spcPts val="199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98">
                <a:solidFill>
                  <a:srgbClr val="000000"/>
                </a:solidFill>
                <a:latin typeface="Arial"/>
              </a:rPr>
              <a:t>departemen </a:t>
            </a:r>
          </a:p>
        </p:txBody>
      </p:sp>
      <p:sp>
        <p:nvSpPr>
          <p:cNvPr id="2" name="Rectangle 1"/>
          <p:cNvSpPr/>
          <p:nvPr/>
        </p:nvSpPr>
        <p:spPr>
          <a:xfrm>
            <a:off x="-8158" y="0"/>
            <a:ext cx="9152158" cy="83099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altLang="ja-JP" sz="3600" dirty="0" smtClean="0">
                <a:solidFill>
                  <a:schemeClr val="bg1"/>
                </a:solidFill>
                <a:latin typeface="Agency FB" pitchFamily="34" charset="0"/>
              </a:rPr>
              <a:t>TATA LETAK PROSES</a:t>
            </a:r>
            <a:r>
              <a:rPr lang="en-US" altLang="ja-JP" sz="48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ja-JP" sz="3600" dirty="0" smtClean="0">
                <a:solidFill>
                  <a:schemeClr val="bg1"/>
                </a:solidFill>
                <a:latin typeface="Agency FB" pitchFamily="34" charset="0"/>
              </a:rPr>
              <a:t>  </a:t>
            </a:r>
            <a:endParaRPr lang="ja-JP" altLang="en-US" sz="36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037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707</Words>
  <Application>Microsoft Office PowerPoint</Application>
  <PresentationFormat>On-screen Show (4:3)</PresentationFormat>
  <Paragraphs>204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abdurrahman</dc:creator>
  <cp:lastModifiedBy>abdurrahman</cp:lastModifiedBy>
  <cp:revision>4</cp:revision>
  <dcterms:created xsi:type="dcterms:W3CDTF">2013-09-12T04:49:46Z</dcterms:created>
  <dcterms:modified xsi:type="dcterms:W3CDTF">2013-09-12T05:26:11Z</dcterms:modified>
</cp:coreProperties>
</file>